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95" r:id="rId5"/>
    <p:sldId id="291" r:id="rId6"/>
    <p:sldId id="296" r:id="rId7"/>
    <p:sldId id="292" r:id="rId8"/>
    <p:sldId id="309" r:id="rId9"/>
    <p:sldId id="313" r:id="rId10"/>
    <p:sldId id="281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6" r:id="rId19"/>
    <p:sldId id="312" r:id="rId20"/>
  </p:sldIdLst>
  <p:sldSz cx="9144000" cy="6858000" type="screen4x3"/>
  <p:notesSz cx="6858000" cy="91440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2D"/>
    <a:srgbClr val="3B3735"/>
    <a:srgbClr val="564C47"/>
    <a:srgbClr val="C30C26"/>
    <a:srgbClr val="1F497D"/>
    <a:srgbClr val="776D66"/>
    <a:srgbClr val="9C928B"/>
    <a:srgbClr val="CC09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Helle Formatvorlage 3 - Akz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55" autoAdjust="0"/>
    <p:restoredTop sz="94660" autoAdjust="0"/>
  </p:normalViewPr>
  <p:slideViewPr>
    <p:cSldViewPr snapToGrid="0" snapToObjects="1">
      <p:cViewPr>
        <p:scale>
          <a:sx n="100" d="100"/>
          <a:sy n="100" d="100"/>
        </p:scale>
        <p:origin x="-1248" y="-372"/>
      </p:cViewPr>
      <p:guideLst>
        <p:guide orient="horz" pos="4030"/>
        <p:guide orient="horz" pos="4215"/>
        <p:guide orient="horz" pos="119"/>
        <p:guide orient="horz" pos="278"/>
        <p:guide orient="horz" pos="1249"/>
        <p:guide orient="horz" pos="3944"/>
        <p:guide orient="horz" pos="799"/>
        <p:guide pos="270"/>
        <p:guide pos="137"/>
        <p:guide pos="5635"/>
        <p:guide pos="1747"/>
        <p:guide pos="4762"/>
        <p:guide pos="4672"/>
        <p:guide pos="3788"/>
        <p:guide pos="36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170" d="100"/>
          <a:sy n="170" d="100"/>
        </p:scale>
        <p:origin x="91" y="-5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5F6A702-40FB-4B6F-8253-F75CCC959D90}" type="datetimeFigureOut">
              <a:rPr lang="de-DE"/>
              <a:pPr>
                <a:defRPr/>
              </a:pPr>
              <a:t>11.04.2019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6BBF3DC-3499-4E64-9B26-07FC1CC9066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24665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7BE67DC-4399-4DA7-A18D-639F0D0E27BC}" type="datetimeFigureOut">
              <a:rPr lang="de-DE"/>
              <a:pPr>
                <a:defRPr/>
              </a:pPr>
              <a:t>11.04.2019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98775B6-9BDA-4EA1-9C81-23E95DFEABC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28739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28676" name="Foliennummernplatzhalt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FD61F3-CFF7-43B5-A544-DE18918EA33B}" type="slidenum">
              <a:rPr lang="de-DE" alt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37892" name="Foliennummernplatzhalt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2E0F73-F4EC-4E0A-BD6A-6B1A6852CA74}" type="slidenum">
              <a:rPr lang="de-DE" alt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36868" name="Foliennummernplatzhalt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18D57F-83CF-4FF3-941D-3F0D43C6158D}" type="slidenum">
              <a:rPr lang="de-DE" alt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37892" name="Foliennummernplatzhalt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2E0F73-F4EC-4E0A-BD6A-6B1A6852CA74}" type="slidenum">
              <a:rPr lang="de-DE" alt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37892" name="Foliennummernplatzhalt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2E0F73-F4EC-4E0A-BD6A-6B1A6852CA74}" type="slidenum">
              <a:rPr lang="de-DE" alt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36868" name="Foliennummernplatzhalt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18D57F-83CF-4FF3-941D-3F0D43C6158D}" type="slidenum">
              <a:rPr lang="de-DE" alt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36868" name="Foliennummernplatzhalt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18D57F-83CF-4FF3-941D-3F0D43C6158D}" type="slidenum">
              <a:rPr lang="de-DE" alt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28676" name="Foliennummernplatzhalt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FD61F3-CFF7-43B5-A544-DE18918EA33B}" type="slidenum">
              <a:rPr lang="de-DE" alt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32772" name="Foliennummernplatzhalt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6601EE-F230-4C4E-B495-CA389F3BD912}" type="slidenum">
              <a:rPr lang="de-DE" alt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33796" name="Foliennummernplatzhalt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6C9083-E259-4E7E-8F3F-3C3E1310D416}" type="slidenum">
              <a:rPr lang="de-DE" alt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33796" name="Foliennummernplatzhalt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6C9083-E259-4E7E-8F3F-3C3E1310D416}" type="slidenum">
              <a:rPr lang="de-DE" alt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36868" name="Foliennummernplatzhalt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18D57F-83CF-4FF3-941D-3F0D43C6158D}" type="slidenum">
              <a:rPr lang="de-DE" alt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33796" name="Foliennummernplatzhalt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6C9083-E259-4E7E-8F3F-3C3E1310D416}" type="slidenum">
              <a:rPr lang="de-DE" alt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36868" name="Foliennummernplatzhalt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18D57F-83CF-4FF3-941D-3F0D43C6158D}" type="slidenum">
              <a:rPr lang="de-DE" alt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36868" name="Foliennummernplatzhalt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18D57F-83CF-4FF3-941D-3F0D43C6158D}" type="slidenum">
              <a:rPr lang="de-DE" alt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36868" name="Foliennummernplatzhalt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18D57F-83CF-4FF3-941D-3F0D43C6158D}" type="slidenum">
              <a:rPr lang="de-DE" alt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de-DE" alt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7"/>
          <p:cNvSpPr>
            <a:spLocks noGrp="1"/>
          </p:cNvSpPr>
          <p:nvPr>
            <p:ph type="pic" sz="quarter" idx="13"/>
          </p:nvPr>
        </p:nvSpPr>
        <p:spPr>
          <a:xfrm>
            <a:off x="214313" y="1268413"/>
            <a:ext cx="8728075" cy="4992687"/>
          </a:xfrm>
        </p:spPr>
        <p:txBody>
          <a:bodyPr rtlCol="0">
            <a:noAutofit/>
          </a:bodyPr>
          <a:lstStyle>
            <a:lvl1pPr>
              <a:buNone/>
              <a:defRPr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76000" y="2275200"/>
            <a:ext cx="3941859" cy="1046380"/>
          </a:xfrm>
        </p:spPr>
        <p:txBody>
          <a:bodyPr/>
          <a:lstStyle>
            <a:lvl1pPr>
              <a:defRPr sz="2400">
                <a:solidFill>
                  <a:srgbClr val="E2002D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7594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4"/>
          <p:cNvCxnSpPr/>
          <p:nvPr userDrawn="1"/>
        </p:nvCxnSpPr>
        <p:spPr>
          <a:xfrm>
            <a:off x="0" y="703263"/>
            <a:ext cx="8958263" cy="0"/>
          </a:xfrm>
          <a:prstGeom prst="line">
            <a:avLst/>
          </a:prstGeom>
          <a:ln w="57150" cmpd="sng">
            <a:solidFill>
              <a:srgbClr val="E2002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5"/>
          <p:cNvCxnSpPr/>
          <p:nvPr userDrawn="1"/>
        </p:nvCxnSpPr>
        <p:spPr>
          <a:xfrm>
            <a:off x="-15875" y="6400800"/>
            <a:ext cx="8958263" cy="0"/>
          </a:xfrm>
          <a:prstGeom prst="line">
            <a:avLst/>
          </a:prstGeom>
          <a:ln w="12700">
            <a:solidFill>
              <a:srgbClr val="E2002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2002D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3"/>
          </p:nvPr>
        </p:nvSpPr>
        <p:spPr>
          <a:xfrm>
            <a:off x="430213" y="250040"/>
            <a:ext cx="5763553" cy="276225"/>
          </a:xfrm>
        </p:spPr>
        <p:txBody>
          <a:bodyPr/>
          <a:lstStyle>
            <a:lvl1pPr>
              <a:buNone/>
              <a:defRPr b="0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de-DE" dirty="0" smtClean="0"/>
              <a:t>Haupttitel </a:t>
            </a:r>
            <a:r>
              <a:rPr lang="de-DE" dirty="0"/>
              <a:t>des Vortrags Calibri 9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Seite </a:t>
            </a:r>
            <a:fld id="{FA445616-DABE-4CB2-8877-0ADAE9E9CCF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2502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 - 1 Bild ho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/>
          <p:nvPr userDrawn="1"/>
        </p:nvCxnSpPr>
        <p:spPr>
          <a:xfrm>
            <a:off x="0" y="703263"/>
            <a:ext cx="8958263" cy="0"/>
          </a:xfrm>
          <a:prstGeom prst="line">
            <a:avLst/>
          </a:prstGeom>
          <a:ln w="57150" cmpd="sng">
            <a:solidFill>
              <a:srgbClr val="E2002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 userDrawn="1"/>
        </p:nvCxnSpPr>
        <p:spPr>
          <a:xfrm>
            <a:off x="-15875" y="6400800"/>
            <a:ext cx="8958263" cy="0"/>
          </a:xfrm>
          <a:prstGeom prst="line">
            <a:avLst/>
          </a:prstGeom>
          <a:ln w="12700">
            <a:solidFill>
              <a:srgbClr val="E2002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0213" y="1923691"/>
            <a:ext cx="5437187" cy="4176594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430213" y="1184486"/>
            <a:ext cx="5437187" cy="60980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6013450" y="1268413"/>
            <a:ext cx="2932113" cy="4992687"/>
          </a:xfrm>
        </p:spPr>
        <p:txBody>
          <a:bodyPr rtlCol="0">
            <a:noAutofit/>
          </a:bodyPr>
          <a:lstStyle>
            <a:lvl1pPr>
              <a:buNone/>
              <a:defRPr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4"/>
          </p:nvPr>
        </p:nvSpPr>
        <p:spPr>
          <a:xfrm>
            <a:off x="430213" y="250040"/>
            <a:ext cx="5763553" cy="276225"/>
          </a:xfrm>
        </p:spPr>
        <p:txBody>
          <a:bodyPr/>
          <a:lstStyle>
            <a:lvl1pPr>
              <a:buNone/>
              <a:defRPr b="0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de-DE" dirty="0" smtClean="0"/>
              <a:t>Haupttitel </a:t>
            </a:r>
            <a:r>
              <a:rPr lang="de-DE" dirty="0"/>
              <a:t>des Vortrags Calibri 9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3B333612-B585-4420-A549-39BC081D5DF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1234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/>
              <a:t>Haupttitel </a:t>
            </a:r>
            <a:r>
              <a:rPr lang="de-DE" dirty="0"/>
              <a:t>des Vortrags Calibri 9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Seite </a:t>
            </a:r>
            <a:fld id="{73AB34CD-BE42-4216-9EB4-7EF17557FEE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4813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 - 1 Bild qu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/>
          <p:nvPr userDrawn="1"/>
        </p:nvCxnSpPr>
        <p:spPr>
          <a:xfrm>
            <a:off x="0" y="703263"/>
            <a:ext cx="8958263" cy="0"/>
          </a:xfrm>
          <a:prstGeom prst="line">
            <a:avLst/>
          </a:prstGeom>
          <a:ln w="57150" cmpd="sng">
            <a:solidFill>
              <a:srgbClr val="E2002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 userDrawn="1"/>
        </p:nvCxnSpPr>
        <p:spPr>
          <a:xfrm>
            <a:off x="-15875" y="6400800"/>
            <a:ext cx="8958263" cy="0"/>
          </a:xfrm>
          <a:prstGeom prst="line">
            <a:avLst/>
          </a:prstGeom>
          <a:ln w="12700">
            <a:solidFill>
              <a:srgbClr val="E2002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0213" y="1923691"/>
            <a:ext cx="3889375" cy="4176594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430213" y="1184486"/>
            <a:ext cx="3889375" cy="60980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4462464" y="1268414"/>
            <a:ext cx="4483099" cy="3475036"/>
          </a:xfrm>
        </p:spPr>
        <p:txBody>
          <a:bodyPr rtlCol="0">
            <a:noAutofit/>
          </a:bodyPr>
          <a:lstStyle>
            <a:lvl1pPr>
              <a:buNone/>
              <a:defRPr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4"/>
          </p:nvPr>
        </p:nvSpPr>
        <p:spPr>
          <a:xfrm>
            <a:off x="430213" y="250040"/>
            <a:ext cx="5763553" cy="276225"/>
          </a:xfrm>
        </p:spPr>
        <p:txBody>
          <a:bodyPr/>
          <a:lstStyle>
            <a:lvl1pPr>
              <a:buNone/>
              <a:defRPr b="0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de-DE" dirty="0" smtClean="0"/>
              <a:t>Haupttitel </a:t>
            </a:r>
            <a:r>
              <a:rPr lang="de-DE" dirty="0"/>
              <a:t>des Vortrags Calibri 9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E16E15B1-E958-4BC1-B30F-9F2D5C7C93D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3083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 - mehre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 Verbindung 7"/>
          <p:cNvCxnSpPr/>
          <p:nvPr userDrawn="1"/>
        </p:nvCxnSpPr>
        <p:spPr>
          <a:xfrm>
            <a:off x="0" y="703263"/>
            <a:ext cx="8958263" cy="0"/>
          </a:xfrm>
          <a:prstGeom prst="line">
            <a:avLst/>
          </a:prstGeom>
          <a:ln w="57150" cmpd="sng">
            <a:solidFill>
              <a:srgbClr val="E2002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 userDrawn="1"/>
        </p:nvCxnSpPr>
        <p:spPr>
          <a:xfrm>
            <a:off x="-15875" y="6400800"/>
            <a:ext cx="8958263" cy="0"/>
          </a:xfrm>
          <a:prstGeom prst="line">
            <a:avLst/>
          </a:prstGeom>
          <a:ln w="12700">
            <a:solidFill>
              <a:srgbClr val="E2002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0213" y="4509120"/>
            <a:ext cx="8512705" cy="159116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430213" y="3943350"/>
            <a:ext cx="8512705" cy="4191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430213" y="1268414"/>
            <a:ext cx="3889375" cy="2419200"/>
          </a:xfrm>
        </p:spPr>
        <p:txBody>
          <a:bodyPr rtlCol="0">
            <a:noAutofit/>
          </a:bodyPr>
          <a:lstStyle>
            <a:lvl1pPr>
              <a:buNone/>
              <a:defRPr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4"/>
          </p:nvPr>
        </p:nvSpPr>
        <p:spPr>
          <a:xfrm>
            <a:off x="4462463" y="1268413"/>
            <a:ext cx="2954337" cy="2419350"/>
          </a:xfrm>
        </p:spPr>
        <p:txBody>
          <a:bodyPr rtlCol="0">
            <a:noAutofit/>
          </a:bodyPr>
          <a:lstStyle>
            <a:lvl1pPr>
              <a:buNone/>
              <a:defRPr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5"/>
          </p:nvPr>
        </p:nvSpPr>
        <p:spPr>
          <a:xfrm>
            <a:off x="7559675" y="1268413"/>
            <a:ext cx="1382713" cy="2419350"/>
          </a:xfrm>
        </p:spPr>
        <p:txBody>
          <a:bodyPr rtlCol="0">
            <a:noAutofit/>
          </a:bodyPr>
          <a:lstStyle>
            <a:lvl1pPr>
              <a:buNone/>
              <a:defRPr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14" name="Inhaltsplatzhalter 10"/>
          <p:cNvSpPr>
            <a:spLocks noGrp="1"/>
          </p:cNvSpPr>
          <p:nvPr>
            <p:ph sz="quarter" idx="16"/>
          </p:nvPr>
        </p:nvSpPr>
        <p:spPr>
          <a:xfrm>
            <a:off x="430213" y="250040"/>
            <a:ext cx="5763553" cy="276225"/>
          </a:xfrm>
        </p:spPr>
        <p:txBody>
          <a:bodyPr/>
          <a:lstStyle>
            <a:lvl1pPr>
              <a:buNone/>
              <a:defRPr b="0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de-DE" dirty="0" smtClean="0"/>
              <a:t>Haupttitel </a:t>
            </a:r>
            <a:r>
              <a:rPr lang="de-DE" dirty="0"/>
              <a:t>des Vortrags Calibri 9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17" name="Foliennummernplatzhalt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3E49CF16-3B3C-419D-8F61-6440D9556EA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3907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/>
          <p:nvPr userDrawn="1"/>
        </p:nvCxnSpPr>
        <p:spPr>
          <a:xfrm>
            <a:off x="0" y="703263"/>
            <a:ext cx="8958263" cy="0"/>
          </a:xfrm>
          <a:prstGeom prst="line">
            <a:avLst/>
          </a:prstGeom>
          <a:ln w="57150" cmpd="sng">
            <a:solidFill>
              <a:srgbClr val="E2002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4"/>
          <p:cNvCxnSpPr/>
          <p:nvPr userDrawn="1"/>
        </p:nvCxnSpPr>
        <p:spPr>
          <a:xfrm>
            <a:off x="-15875" y="6400800"/>
            <a:ext cx="8958263" cy="0"/>
          </a:xfrm>
          <a:prstGeom prst="line">
            <a:avLst/>
          </a:prstGeom>
          <a:ln w="12700">
            <a:solidFill>
              <a:srgbClr val="E2002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8" name="Inhaltsplatzhalter 10"/>
          <p:cNvSpPr>
            <a:spLocks noGrp="1"/>
          </p:cNvSpPr>
          <p:nvPr>
            <p:ph sz="quarter" idx="13"/>
          </p:nvPr>
        </p:nvSpPr>
        <p:spPr>
          <a:xfrm>
            <a:off x="430213" y="250040"/>
            <a:ext cx="5763553" cy="276225"/>
          </a:xfrm>
        </p:spPr>
        <p:txBody>
          <a:bodyPr/>
          <a:lstStyle>
            <a:lvl1pPr>
              <a:buNone/>
              <a:defRPr b="0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de-DE" dirty="0" smtClean="0"/>
              <a:t>Haupttitel </a:t>
            </a:r>
            <a:r>
              <a:rPr lang="de-DE" dirty="0"/>
              <a:t>des Vortrags Calibri 9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9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3EEBB72D-7186-46BB-95F3-0D491977DF8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0356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10"/>
          <p:cNvSpPr>
            <a:spLocks noGrp="1"/>
          </p:cNvSpPr>
          <p:nvPr>
            <p:ph sz="quarter" idx="13"/>
          </p:nvPr>
        </p:nvSpPr>
        <p:spPr>
          <a:xfrm>
            <a:off x="430213" y="250040"/>
            <a:ext cx="5763553" cy="276225"/>
          </a:xfrm>
        </p:spPr>
        <p:txBody>
          <a:bodyPr/>
          <a:lstStyle>
            <a:lvl1pPr>
              <a:buNone/>
              <a:defRPr b="0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de-DE" dirty="0" smtClean="0"/>
              <a:t>Haupttitel </a:t>
            </a:r>
            <a:r>
              <a:rPr lang="de-DE" dirty="0"/>
              <a:t>des Vortrags Calibri 9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75C7F5F6-A99F-42C8-B604-B8E760917F6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9867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30213" y="1184275"/>
            <a:ext cx="69865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Mastertitelformat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30213" y="1924050"/>
            <a:ext cx="6986587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Mastertextformat bearbeiten</a:t>
            </a:r>
          </a:p>
          <a:p>
            <a:pPr lvl="1"/>
            <a:r>
              <a:rPr lang="de-DE" altLang="de-DE" smtClean="0"/>
              <a:t>Zweite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30213" y="6557963"/>
            <a:ext cx="6986587" cy="1873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 dirty="0" smtClean="0"/>
              <a:t>Haupttitel </a:t>
            </a:r>
            <a:r>
              <a:rPr lang="de-DE" dirty="0"/>
              <a:t>des Vortrags Calibri 9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43900" y="6557963"/>
            <a:ext cx="598488" cy="1873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/>
              <a:t> Seite </a:t>
            </a:r>
            <a:fld id="{F4FB23FC-06B1-44F4-8797-DD565194208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697" r:id="rId4"/>
    <p:sldLayoutId id="2147483701" r:id="rId5"/>
    <p:sldLayoutId id="2147483702" r:id="rId6"/>
    <p:sldLayoutId id="2147483703" r:id="rId7"/>
    <p:sldLayoutId id="2147483704" r:id="rId8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Calibri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Calibri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Calibri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Calibri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Calibri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Calibri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Calibri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Calibri" pitchFamily="34" charset="0"/>
        </a:defRPr>
      </a:lvl9pPr>
    </p:titleStyle>
    <p:bodyStyle>
      <a:lvl1pPr marL="180975" indent="-180975" algn="l" defTabSz="457200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sz="1600" b="1" kern="1200">
          <a:solidFill>
            <a:srgbClr val="3B3735"/>
          </a:solidFill>
          <a:latin typeface="+mn-lt"/>
          <a:ea typeface="+mn-ea"/>
          <a:cs typeface="+mn-cs"/>
        </a:defRPr>
      </a:lvl1pPr>
      <a:lvl2pPr marL="361950" indent="-180975" algn="l" defTabSz="457200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sz="1400" kern="1200">
          <a:solidFill>
            <a:srgbClr val="3B3735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hyperlink" Target="https://bildungsserver.berlin-brandenburg.de/unterricht/faecher/mathematik-naturwissenschaften/mint/i-mint-akademie/unterrichtsmaterialien-zum-download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bildungsserver.berlin-brandenburg.de/themen/medienbildung/schulorganisation/oer/osmbb/DE" TargetMode="Externa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adrian.liebig@senbjf.berlin.d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open-educational-resources.de/5rs-auf-deutsch/www.opencontent.org/definition/&#8222;%3e%3cbr%20/%3ewww.opencontent.org/definition/%3c/a%3e%20unter%20%20%3ca%20href=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deed.de" TargetMode="External"/><Relationship Id="rId4" Type="http://schemas.openxmlformats.org/officeDocument/2006/relationships/hyperlink" Target="http://www.wb-web.de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-educational-resources.de/die-bleistift-metapher-the-pencil-metaphor-in-deutsche-uebersetzt/#F1" TargetMode="External"/><Relationship Id="rId7" Type="http://schemas.openxmlformats.org/officeDocument/2006/relationships/hyperlink" Target="http://www.hewlett.org/wp-content/uploads/2016/11/Open_Educational_Resources_December_2015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lindyorwin.com/" TargetMode="External"/><Relationship Id="rId5" Type="http://schemas.openxmlformats.org/officeDocument/2006/relationships/hyperlink" Target="https://creativecommons.org/licenses/by/4.0/legalcode" TargetMode="Externa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bildungsserver.berlin-brandenburg.de/unterricht/faecher/mathematik-naturwissenschaften/mint/i-mint-akademie/wir-ueber-uns/nc/nc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2"/>
          <p:cNvSpPr txBox="1">
            <a:spLocks/>
          </p:cNvSpPr>
          <p:nvPr/>
        </p:nvSpPr>
        <p:spPr bwMode="auto">
          <a:xfrm>
            <a:off x="952500" y="1743075"/>
            <a:ext cx="5735638" cy="228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buFont typeface="Arial" charset="0"/>
              <a:buChar char="•"/>
              <a:defRPr sz="1600" b="1">
                <a:solidFill>
                  <a:srgbClr val="3B3735"/>
                </a:solidFill>
                <a:latin typeface="Calibri" pitchFamily="34" charset="0"/>
              </a:defRPr>
            </a:lvl1pPr>
            <a:lvl2pPr marL="742950" indent="-285750" eaLnBrk="0" hangingPunct="0">
              <a:buFont typeface="Arial" charset="0"/>
              <a:buChar char="•"/>
              <a:defRPr sz="1400">
                <a:solidFill>
                  <a:srgbClr val="3B3735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de-DE" altLang="de-DE" sz="3200">
                <a:solidFill>
                  <a:schemeClr val="accent1"/>
                </a:solidFill>
                <a:ea typeface="ＭＳ Ｐゴシック" pitchFamily="34" charset="-128"/>
              </a:rPr>
              <a:t>Haupttitel Calibri Bold 32 pt</a:t>
            </a:r>
            <a:br>
              <a:rPr lang="de-DE" altLang="de-DE" sz="3200">
                <a:solidFill>
                  <a:schemeClr val="accent1"/>
                </a:solidFill>
                <a:ea typeface="ＭＳ Ｐゴシック" pitchFamily="34" charset="-128"/>
              </a:rPr>
            </a:br>
            <a:r>
              <a:rPr lang="de-DE" altLang="de-DE" sz="3200" b="0">
                <a:solidFill>
                  <a:schemeClr val="accent1"/>
                </a:solidFill>
                <a:ea typeface="ＭＳ Ｐゴシック" pitchFamily="34" charset="-128"/>
              </a:rPr>
              <a:t>Untertitel Calibri Regular 32 pt</a:t>
            </a:r>
          </a:p>
        </p:txBody>
      </p:sp>
      <p:sp>
        <p:nvSpPr>
          <p:cNvPr id="10243" name="Inhaltsplatzhalter 1"/>
          <p:cNvSpPr txBox="1">
            <a:spLocks/>
          </p:cNvSpPr>
          <p:nvPr/>
        </p:nvSpPr>
        <p:spPr bwMode="auto">
          <a:xfrm>
            <a:off x="366713" y="6440488"/>
            <a:ext cx="6986587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Font typeface="Arial" charset="0"/>
              <a:buChar char="•"/>
              <a:defRPr sz="1600" b="1">
                <a:solidFill>
                  <a:srgbClr val="3B3735"/>
                </a:solidFill>
                <a:latin typeface="Calibri" pitchFamily="34" charset="0"/>
              </a:defRPr>
            </a:lvl1pPr>
            <a:lvl2pPr marL="742950" indent="-285750" eaLnBrk="0" hangingPunct="0">
              <a:buFont typeface="Arial" charset="0"/>
              <a:buChar char="•"/>
              <a:defRPr sz="1400">
                <a:solidFill>
                  <a:srgbClr val="3B3735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None/>
            </a:pPr>
            <a:r>
              <a:rPr lang="de-DE" altLang="de-DE" sz="1400" dirty="0" smtClean="0">
                <a:ea typeface="ＭＳ Ｐゴシック" pitchFamily="34" charset="-128"/>
              </a:rPr>
              <a:t>Fachtagung „</a:t>
            </a:r>
            <a:r>
              <a:rPr lang="de-DE" sz="1400" dirty="0" smtClean="0"/>
              <a:t>Medienkompetenz </a:t>
            </a:r>
            <a:r>
              <a:rPr lang="de-DE" sz="1400" dirty="0"/>
              <a:t>verbindet </a:t>
            </a:r>
            <a:r>
              <a:rPr lang="de-DE" sz="1400" dirty="0" smtClean="0"/>
              <a:t>2019“. LISUM. 27.03.2019</a:t>
            </a:r>
            <a:endParaRPr lang="de-DE" altLang="de-DE" sz="1400" dirty="0">
              <a:solidFill>
                <a:schemeClr val="accent1"/>
              </a:solidFill>
              <a:ea typeface="ＭＳ Ｐゴシック" pitchFamily="34" charset="-128"/>
            </a:endParaRPr>
          </a:p>
        </p:txBody>
      </p:sp>
      <p:pic>
        <p:nvPicPr>
          <p:cNvPr id="10244" name="Bild 4" descr="Dialograhmen_rot_gross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850" y="1271588"/>
            <a:ext cx="7085013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>
          <a:xfrm>
            <a:off x="952500" y="1676400"/>
            <a:ext cx="5476875" cy="1352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738981" y="1567845"/>
            <a:ext cx="61626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Freie Bildungsmaterialien (OER) </a:t>
            </a:r>
            <a:r>
              <a:rPr lang="de-DE" dirty="0" smtClean="0"/>
              <a:t>- </a:t>
            </a:r>
            <a:r>
              <a:rPr lang="de-DE" sz="3200" dirty="0" smtClean="0"/>
              <a:t>Sicher und individuell Bildung gestalten </a:t>
            </a:r>
            <a:endParaRPr lang="de-DE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Inhaltsplatzhalter 1"/>
          <p:cNvSpPr>
            <a:spLocks noGrp="1"/>
          </p:cNvSpPr>
          <p:nvPr>
            <p:ph idx="1"/>
          </p:nvPr>
        </p:nvSpPr>
        <p:spPr>
          <a:xfrm>
            <a:off x="430213" y="4679950"/>
            <a:ext cx="8512175" cy="1592263"/>
          </a:xfrm>
        </p:spPr>
        <p:txBody>
          <a:bodyPr/>
          <a:lstStyle/>
          <a:p>
            <a:pPr marL="0" indent="0" algn="r" eaLnBrk="1" hangingPunct="1">
              <a:buNone/>
            </a:pPr>
            <a:r>
              <a:rPr lang="de-DE" dirty="0" smtClean="0"/>
              <a:t>Beispiel für OER: Mathematik – </a:t>
            </a:r>
          </a:p>
          <a:p>
            <a:pPr marL="0" indent="0" algn="r" eaLnBrk="1" hangingPunct="1">
              <a:buNone/>
            </a:pPr>
            <a:r>
              <a:rPr lang="de-DE" sz="1000" b="0" dirty="0"/>
              <a:t>[CC BY 4.0 DE </a:t>
            </a:r>
            <a:r>
              <a:rPr lang="de-DE" sz="1000" b="0" dirty="0" smtClean="0"/>
              <a:t>- </a:t>
            </a:r>
            <a:r>
              <a:rPr lang="de-DE" sz="1000" b="0" dirty="0" err="1" smtClean="0"/>
              <a:t>iMint</a:t>
            </a:r>
            <a:r>
              <a:rPr lang="de-DE" sz="1000" b="0" dirty="0" smtClean="0"/>
              <a:t> </a:t>
            </a:r>
            <a:r>
              <a:rPr lang="de-DE" sz="1000" b="0" dirty="0"/>
              <a:t>Grundschule Mathematik</a:t>
            </a:r>
            <a:r>
              <a:rPr lang="de-DE" sz="1000" b="0" dirty="0" smtClean="0"/>
              <a:t>.]</a:t>
            </a:r>
            <a:endParaRPr lang="de-DE" sz="1000" b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Seite </a:t>
            </a:r>
            <a:fld id="{82C7DAAE-5E81-489A-8470-81D017BC8FE3}" type="slidenum">
              <a:rPr lang="de-DE"/>
              <a:pPr>
                <a:defRPr/>
              </a:pPr>
              <a:t>10</a:t>
            </a:fld>
            <a:endParaRPr lang="de-DE"/>
          </a:p>
        </p:txBody>
      </p:sp>
      <p:sp>
        <p:nvSpPr>
          <p:cNvPr id="19464" name="Bildplatzhalter 15"/>
          <p:cNvSpPr>
            <a:spLocks noGrp="1" noTextEdit="1"/>
          </p:cNvSpPr>
          <p:nvPr>
            <p:ph type="pic" sz="quarter" idx="14"/>
          </p:nvPr>
        </p:nvSpPr>
        <p:spPr/>
      </p:sp>
      <p:sp>
        <p:nvSpPr>
          <p:cNvPr id="19466" name="Inhaltsplatzhalter 21"/>
          <p:cNvSpPr>
            <a:spLocks noGrp="1"/>
          </p:cNvSpPr>
          <p:nvPr>
            <p:ph sz="quarter" idx="16"/>
          </p:nvPr>
        </p:nvSpPr>
        <p:spPr>
          <a:xfrm>
            <a:off x="430213" y="250825"/>
            <a:ext cx="5764212" cy="276225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dirty="0"/>
              <a:t>Beispiele für Aktivitäten im Bereich OER  </a:t>
            </a:r>
          </a:p>
        </p:txBody>
      </p:sp>
      <p:pic>
        <p:nvPicPr>
          <p:cNvPr id="19468" name="Bild 21" descr="hbahnhof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2463" y="1268413"/>
            <a:ext cx="29591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Grafik 13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62463" y="1268413"/>
            <a:ext cx="2363492" cy="3325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Grafik 14"/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8325" y="2154239"/>
            <a:ext cx="3094340" cy="2419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Grafik 15"/>
          <p:cNvPicPr/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10765" y="928670"/>
            <a:ext cx="2431170" cy="3397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itel 5"/>
          <p:cNvSpPr txBox="1">
            <a:spLocks/>
          </p:cNvSpPr>
          <p:nvPr/>
        </p:nvSpPr>
        <p:spPr bwMode="auto">
          <a:xfrm>
            <a:off x="430213" y="1184275"/>
            <a:ext cx="38893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Calibri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Calibri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Calibri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Calibri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Calibri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Calibri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Calibri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de-DE" smtClean="0"/>
              <a:t>OER Aktivitäten - Land Berlin</a:t>
            </a:r>
            <a:br>
              <a:rPr lang="de-DE" smtClean="0"/>
            </a:br>
            <a:r>
              <a:rPr lang="de-DE" sz="1800" smtClean="0"/>
              <a:t>Bsp.: iMint-Akademie</a:t>
            </a:r>
            <a:endParaRPr lang="de-DE" altLang="de-DE" dirty="0" smtClean="0"/>
          </a:p>
        </p:txBody>
      </p:sp>
      <p:sp>
        <p:nvSpPr>
          <p:cNvPr id="2" name="Textfeld 1"/>
          <p:cNvSpPr txBox="1"/>
          <p:nvPr/>
        </p:nvSpPr>
        <p:spPr>
          <a:xfrm>
            <a:off x="492125" y="4610100"/>
            <a:ext cx="3751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Quelle: </a:t>
            </a:r>
            <a:r>
              <a:rPr lang="de-DE" sz="1000" dirty="0" smtClean="0">
                <a:hlinkClick r:id="rId7"/>
              </a:rPr>
              <a:t>https</a:t>
            </a:r>
            <a:r>
              <a:rPr lang="de-DE" sz="1000" dirty="0">
                <a:hlinkClick r:id="rId7"/>
              </a:rPr>
              <a:t>://bildungsserver.berlin-brandenburg.de/unterricht/faecher/mathematik-naturwissenschaften/mint/i-mint-akademie/unterrichtsmaterialien-zum-download</a:t>
            </a:r>
            <a:r>
              <a:rPr lang="de-DE" sz="1000" dirty="0" smtClean="0">
                <a:hlinkClick r:id="rId7"/>
              </a:rPr>
              <a:t>/</a:t>
            </a:r>
            <a:r>
              <a:rPr lang="de-DE" sz="1000" dirty="0" smtClean="0"/>
              <a:t>. Abgerufen am: 25.03.2019</a:t>
            </a:r>
            <a:endParaRPr lang="de-DE" sz="1000" dirty="0"/>
          </a:p>
        </p:txBody>
      </p:sp>
      <p:sp>
        <p:nvSpPr>
          <p:cNvPr id="18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430213" y="6557963"/>
            <a:ext cx="6986587" cy="1873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dirty="0"/>
              <a:t>WS - Freie Bildungsmaterialien (OER). LISUM. 27.03.2019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480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Inhaltsplatzhalter 1"/>
          <p:cNvSpPr>
            <a:spLocks noGrp="1"/>
          </p:cNvSpPr>
          <p:nvPr>
            <p:ph idx="1"/>
          </p:nvPr>
        </p:nvSpPr>
        <p:spPr>
          <a:xfrm>
            <a:off x="430213" y="1924050"/>
            <a:ext cx="3889375" cy="4176713"/>
          </a:xfrm>
        </p:spPr>
        <p:txBody>
          <a:bodyPr/>
          <a:lstStyle/>
          <a:p>
            <a:pPr marL="0" indent="0" eaLnBrk="1" hangingPunct="1">
              <a:buNone/>
            </a:pPr>
            <a:endParaRPr lang="de-DE" dirty="0" smtClean="0"/>
          </a:p>
          <a:p>
            <a:pPr marL="0" indent="0" eaLnBrk="1" hangingPunct="1">
              <a:buNone/>
            </a:pPr>
            <a:endParaRPr lang="de-DE" dirty="0"/>
          </a:p>
          <a:p>
            <a:pPr eaLnBrk="1" hangingPunct="1"/>
            <a:r>
              <a:rPr lang="de-DE" dirty="0" smtClean="0"/>
              <a:t>Schulberaterin/Schulberater für OER = Digitalbotschafter </a:t>
            </a:r>
          </a:p>
          <a:p>
            <a:pPr eaLnBrk="1" hangingPunct="1"/>
            <a:r>
              <a:rPr lang="de-DE" dirty="0" smtClean="0"/>
              <a:t>Seit 2017 unterstützen sie die Sichtbarkeit </a:t>
            </a:r>
            <a:r>
              <a:rPr lang="de-DE" dirty="0"/>
              <a:t>und Nutzung der Potenziale </a:t>
            </a:r>
            <a:r>
              <a:rPr lang="de-DE" dirty="0" smtClean="0"/>
              <a:t>freier </a:t>
            </a:r>
            <a:r>
              <a:rPr lang="de-DE" dirty="0"/>
              <a:t>Bildungsmaterialien (Open Educational Resources) </a:t>
            </a:r>
            <a:endParaRPr lang="de-DE" dirty="0" smtClean="0"/>
          </a:p>
          <a:p>
            <a:pPr eaLnBrk="1" hangingPunct="1"/>
            <a:r>
              <a:rPr lang="de-DE" dirty="0" smtClean="0"/>
              <a:t>Lehrkräfte aus Grundschule, ISS und Gymnasium</a:t>
            </a:r>
            <a:endParaRPr lang="de-DE" altLang="de-DE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Seite </a:t>
            </a:r>
            <a:fld id="{5B2B0D42-BB14-4299-8844-B8C60AC27C71}" type="slidenum">
              <a:rPr lang="de-DE"/>
              <a:pPr>
                <a:defRPr/>
              </a:pPr>
              <a:t>11</a:t>
            </a:fld>
            <a:endParaRPr lang="de-DE"/>
          </a:p>
        </p:txBody>
      </p:sp>
      <p:sp>
        <p:nvSpPr>
          <p:cNvPr id="18438" name="Titel 5"/>
          <p:cNvSpPr>
            <a:spLocks noGrp="1"/>
          </p:cNvSpPr>
          <p:nvPr>
            <p:ph type="title"/>
          </p:nvPr>
        </p:nvSpPr>
        <p:spPr>
          <a:xfrm>
            <a:off x="430213" y="1184275"/>
            <a:ext cx="3889375" cy="609600"/>
          </a:xfrm>
        </p:spPr>
        <p:txBody>
          <a:bodyPr/>
          <a:lstStyle/>
          <a:p>
            <a:pPr eaLnBrk="1" hangingPunct="1"/>
            <a:r>
              <a:rPr lang="de-DE" dirty="0" smtClean="0"/>
              <a:t>OER Aktivitäten - Land Berlin</a:t>
            </a:r>
            <a:br>
              <a:rPr lang="de-DE" dirty="0" smtClean="0"/>
            </a:br>
            <a:r>
              <a:rPr lang="de-DE" sz="1800" dirty="0" smtClean="0"/>
              <a:t>Bsp.: Schulberaterinnen und Schulberater für OER</a:t>
            </a:r>
            <a:endParaRPr lang="de-DE" altLang="de-DE" dirty="0" smtClean="0"/>
          </a:p>
        </p:txBody>
      </p:sp>
      <p:sp>
        <p:nvSpPr>
          <p:cNvPr id="18440" name="Inhaltsplatzhalter 10"/>
          <p:cNvSpPr>
            <a:spLocks noGrp="1"/>
          </p:cNvSpPr>
          <p:nvPr>
            <p:ph sz="quarter" idx="14"/>
          </p:nvPr>
        </p:nvSpPr>
        <p:spPr>
          <a:xfrm>
            <a:off x="430213" y="250825"/>
            <a:ext cx="5764212" cy="276225"/>
          </a:xfrm>
        </p:spPr>
        <p:txBody>
          <a:bodyPr/>
          <a:lstStyle/>
          <a:p>
            <a:pPr eaLnBrk="1" hangingPunct="1"/>
            <a:r>
              <a:rPr lang="de-DE" dirty="0" smtClean="0"/>
              <a:t>Beispiele </a:t>
            </a:r>
            <a:r>
              <a:rPr lang="de-DE" dirty="0"/>
              <a:t>für Aktivitäten im Bereich OER  </a:t>
            </a:r>
          </a:p>
        </p:txBody>
      </p:sp>
      <p:pic>
        <p:nvPicPr>
          <p:cNvPr id="10" name="Grafik 9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75573" y="1673486"/>
            <a:ext cx="2373610" cy="33908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4275573" y="5064357"/>
            <a:ext cx="33085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CC BY </a:t>
            </a:r>
            <a:r>
              <a:rPr lang="de-DE" sz="1000" dirty="0" smtClean="0"/>
              <a:t>4.0 - OER-Schulberaterin Nadja Grebe. </a:t>
            </a:r>
            <a:endParaRPr lang="de-DE" sz="1000" dirty="0"/>
          </a:p>
        </p:txBody>
      </p:sp>
      <p:pic>
        <p:nvPicPr>
          <p:cNvPr id="13" name="Grafik 12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31971" y="1529470"/>
            <a:ext cx="2304256" cy="3266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430213" y="6557963"/>
            <a:ext cx="6986587" cy="1873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dirty="0"/>
              <a:t>WS - Freie Bildungsmaterialien (OER). LISUM. 27.03.2019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15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Seite </a:t>
            </a:r>
            <a:fld id="{82C7DAAE-5E81-489A-8470-81D017BC8FE3}" type="slidenum">
              <a:rPr lang="de-DE"/>
              <a:pPr>
                <a:defRPr/>
              </a:pPr>
              <a:t>12</a:t>
            </a:fld>
            <a:endParaRPr lang="de-DE"/>
          </a:p>
        </p:txBody>
      </p:sp>
      <p:sp>
        <p:nvSpPr>
          <p:cNvPr id="19466" name="Inhaltsplatzhalter 21"/>
          <p:cNvSpPr>
            <a:spLocks noGrp="1"/>
          </p:cNvSpPr>
          <p:nvPr>
            <p:ph sz="quarter" idx="16"/>
          </p:nvPr>
        </p:nvSpPr>
        <p:spPr>
          <a:xfrm>
            <a:off x="430213" y="250825"/>
            <a:ext cx="5764212" cy="276225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dirty="0"/>
              <a:t>Beispiele für Aktivitäten im Bereich OER  </a:t>
            </a:r>
          </a:p>
        </p:txBody>
      </p:sp>
      <p:sp>
        <p:nvSpPr>
          <p:cNvPr id="17" name="Titel 5"/>
          <p:cNvSpPr txBox="1">
            <a:spLocks/>
          </p:cNvSpPr>
          <p:nvPr/>
        </p:nvSpPr>
        <p:spPr bwMode="auto">
          <a:xfrm>
            <a:off x="430213" y="1184275"/>
            <a:ext cx="38893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Calibri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Calibri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Calibri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Calibri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Calibri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Calibri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Calibri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de-DE" dirty="0" smtClean="0"/>
              <a:t>OER Aktivitäten </a:t>
            </a:r>
            <a:r>
              <a:rPr lang="de-DE" dirty="0"/>
              <a:t>– Weitere Projekte</a:t>
            </a:r>
            <a:br>
              <a:rPr lang="de-DE" dirty="0"/>
            </a:br>
            <a:endParaRPr lang="de-DE" sz="1800" dirty="0"/>
          </a:p>
        </p:txBody>
      </p:sp>
      <p:sp>
        <p:nvSpPr>
          <p:cNvPr id="13" name="Textfeld 12"/>
          <p:cNvSpPr txBox="1"/>
          <p:nvPr/>
        </p:nvSpPr>
        <p:spPr>
          <a:xfrm>
            <a:off x="382588" y="4880311"/>
            <a:ext cx="35948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CC BY 4.0. Projekte </a:t>
            </a:r>
            <a:r>
              <a:rPr lang="de-DE" sz="1000" dirty="0"/>
              <a:t>der BMBF-Förderung </a:t>
            </a:r>
            <a:r>
              <a:rPr lang="de-DE" sz="1000" dirty="0" err="1"/>
              <a:t>OERinfo</a:t>
            </a:r>
            <a:r>
              <a:rPr lang="de-DE" sz="1000" dirty="0"/>
              <a:t> 2017/2018. Sonderband </a:t>
            </a:r>
            <a:r>
              <a:rPr lang="de-DE" sz="1000" dirty="0" smtClean="0"/>
              <a:t>zum </a:t>
            </a:r>
            <a:r>
              <a:rPr lang="de-DE" sz="1000" dirty="0"/>
              <a:t>Fachmagazin Synergie</a:t>
            </a:r>
            <a:r>
              <a:rPr lang="de-DE" sz="1000" dirty="0" smtClean="0"/>
              <a:t>. Universität </a:t>
            </a:r>
            <a:r>
              <a:rPr lang="de-DE" sz="1000" dirty="0"/>
              <a:t>Hamburg, 2018.</a:t>
            </a:r>
          </a:p>
        </p:txBody>
      </p:sp>
      <p:pic>
        <p:nvPicPr>
          <p:cNvPr id="18" name="Grafik 17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0213" y="1889125"/>
            <a:ext cx="3133725" cy="2924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Grafik 18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60850" y="1489075"/>
            <a:ext cx="3867150" cy="3143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" name="Gerade Verbindung mit Pfeil 8"/>
          <p:cNvCxnSpPr/>
          <p:nvPr/>
        </p:nvCxnSpPr>
        <p:spPr>
          <a:xfrm flipV="1">
            <a:off x="3067050" y="2486025"/>
            <a:ext cx="2162175" cy="4286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4260850" y="4666316"/>
            <a:ext cx="4548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Quelle: </a:t>
            </a:r>
            <a:r>
              <a:rPr lang="de-DE" sz="1000" dirty="0">
                <a:hlinkClick r:id="rId5"/>
              </a:rPr>
              <a:t>https://</a:t>
            </a:r>
            <a:r>
              <a:rPr lang="de-DE" sz="1000" dirty="0" smtClean="0">
                <a:hlinkClick r:id="rId5"/>
              </a:rPr>
              <a:t>bildungsserver.berlin-brandenburg.de/themen/medienbildung/schulorganisation/oer/osmbb/DE</a:t>
            </a:r>
            <a:r>
              <a:rPr lang="de-DE" sz="1000" dirty="0" smtClean="0"/>
              <a:t>. Abgerufen am: 25.03.2019</a:t>
            </a:r>
            <a:endParaRPr lang="de-DE" sz="1000" b="0" dirty="0" smtClean="0"/>
          </a:p>
          <a:p>
            <a:endParaRPr lang="de-DE" sz="1000" dirty="0"/>
          </a:p>
        </p:txBody>
      </p:sp>
      <p:sp>
        <p:nvSpPr>
          <p:cNvPr id="12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430213" y="6557963"/>
            <a:ext cx="6986587" cy="1873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dirty="0"/>
              <a:t>WS - Freie Bildungsmaterialien (OER). LISUM. 27.03.2019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2384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Seite </a:t>
            </a:r>
            <a:fld id="{82C7DAAE-5E81-489A-8470-81D017BC8FE3}" type="slidenum">
              <a:rPr lang="de-DE"/>
              <a:pPr>
                <a:defRPr/>
              </a:pPr>
              <a:t>13</a:t>
            </a:fld>
            <a:endParaRPr lang="de-DE"/>
          </a:p>
        </p:txBody>
      </p:sp>
      <p:sp>
        <p:nvSpPr>
          <p:cNvPr id="19466" name="Inhaltsplatzhalter 21"/>
          <p:cNvSpPr>
            <a:spLocks noGrp="1"/>
          </p:cNvSpPr>
          <p:nvPr>
            <p:ph sz="quarter" idx="16"/>
          </p:nvPr>
        </p:nvSpPr>
        <p:spPr>
          <a:xfrm>
            <a:off x="430213" y="250825"/>
            <a:ext cx="5764212" cy="276225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dirty="0"/>
              <a:t>Beispiele für Aktivitäten im Bereich OER  </a:t>
            </a:r>
          </a:p>
        </p:txBody>
      </p:sp>
      <p:sp>
        <p:nvSpPr>
          <p:cNvPr id="17" name="Titel 5"/>
          <p:cNvSpPr txBox="1">
            <a:spLocks/>
          </p:cNvSpPr>
          <p:nvPr/>
        </p:nvSpPr>
        <p:spPr bwMode="auto">
          <a:xfrm>
            <a:off x="430213" y="1184275"/>
            <a:ext cx="38893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Calibri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Calibri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Calibri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Calibri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Calibri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Calibri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Calibri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de-DE" dirty="0" smtClean="0"/>
              <a:t>OER Aktivitäten </a:t>
            </a:r>
            <a:r>
              <a:rPr lang="de-DE" dirty="0"/>
              <a:t>– Weitere </a:t>
            </a:r>
            <a:endParaRPr lang="de-DE" dirty="0" smtClean="0"/>
          </a:p>
          <a:p>
            <a:pPr eaLnBrk="1" hangingPunct="1"/>
            <a:r>
              <a:rPr lang="de-DE" sz="1800" dirty="0" smtClean="0"/>
              <a:t>Bsp</a:t>
            </a:r>
            <a:r>
              <a:rPr lang="de-DE" sz="1800" dirty="0"/>
              <a:t>.: </a:t>
            </a:r>
            <a:r>
              <a:rPr lang="de-DE" sz="1800" dirty="0" smtClean="0"/>
              <a:t>OER - Portale</a:t>
            </a:r>
            <a:endParaRPr lang="de-DE" sz="1800" dirty="0"/>
          </a:p>
        </p:txBody>
      </p:sp>
      <p:pic>
        <p:nvPicPr>
          <p:cNvPr id="12" name="Grafik 11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61530" y="2077160"/>
            <a:ext cx="3968284" cy="2229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453356" y="5830357"/>
            <a:ext cx="25869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https://unterrichten.zum.de/wiki/Hauptseite</a:t>
            </a:r>
          </a:p>
        </p:txBody>
      </p:sp>
      <p:pic>
        <p:nvPicPr>
          <p:cNvPr id="15" name="Grafik 14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5426" y="3371419"/>
            <a:ext cx="2814291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Textfeld 15"/>
          <p:cNvSpPr txBox="1"/>
          <p:nvPr/>
        </p:nvSpPr>
        <p:spPr>
          <a:xfrm>
            <a:off x="3278461" y="4306382"/>
            <a:ext cx="25869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https://de.serlo.org/</a:t>
            </a:r>
          </a:p>
        </p:txBody>
      </p:sp>
      <p:pic>
        <p:nvPicPr>
          <p:cNvPr id="20" name="Grafik 19"/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94425" y="2077160"/>
            <a:ext cx="2266285" cy="1878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Textfeld 21"/>
          <p:cNvSpPr txBox="1"/>
          <p:nvPr/>
        </p:nvSpPr>
        <p:spPr>
          <a:xfrm>
            <a:off x="6413500" y="3966192"/>
            <a:ext cx="1806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Länderportal: Hamburg. </a:t>
            </a:r>
          </a:p>
          <a:p>
            <a:r>
              <a:rPr lang="de-DE" sz="1000" dirty="0" smtClean="0"/>
              <a:t>https</a:t>
            </a:r>
            <a:r>
              <a:rPr lang="de-DE" sz="1000" dirty="0"/>
              <a:t>://digitallearninglab.de</a:t>
            </a:r>
            <a:r>
              <a:rPr lang="de-DE" sz="1000" dirty="0" smtClean="0"/>
              <a:t>/ </a:t>
            </a:r>
            <a:endParaRPr lang="de-DE" sz="1000" dirty="0"/>
          </a:p>
        </p:txBody>
      </p:sp>
      <p:sp>
        <p:nvSpPr>
          <p:cNvPr id="13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430213" y="6557963"/>
            <a:ext cx="6986587" cy="1873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dirty="0"/>
              <a:t>WS - Freie Bildungsmaterialien (OER). LISUM. 27.03.2019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429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nhaltsplatzhalter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301"/>
          <a:stretch/>
        </p:blipFill>
        <p:spPr bwMode="auto">
          <a:xfrm>
            <a:off x="565744" y="1531232"/>
            <a:ext cx="7879096" cy="433616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Seite </a:t>
            </a:r>
            <a:fld id="{5B2B0D42-BB14-4299-8844-B8C60AC27C71}" type="slidenum">
              <a:rPr lang="de-DE"/>
              <a:pPr>
                <a:defRPr/>
              </a:pPr>
              <a:t>14</a:t>
            </a:fld>
            <a:endParaRPr lang="de-DE"/>
          </a:p>
        </p:txBody>
      </p:sp>
      <p:sp>
        <p:nvSpPr>
          <p:cNvPr id="18438" name="Titel 5"/>
          <p:cNvSpPr>
            <a:spLocks noGrp="1"/>
          </p:cNvSpPr>
          <p:nvPr>
            <p:ph type="title"/>
          </p:nvPr>
        </p:nvSpPr>
        <p:spPr>
          <a:xfrm>
            <a:off x="430213" y="1184275"/>
            <a:ext cx="3889375" cy="609600"/>
          </a:xfrm>
        </p:spPr>
        <p:txBody>
          <a:bodyPr/>
          <a:lstStyle/>
          <a:p>
            <a:pPr eaLnBrk="1" hangingPunct="1"/>
            <a:r>
              <a:rPr lang="de-DE" dirty="0" smtClean="0"/>
              <a:t>Arbeitsphase – OER-Puzzle</a:t>
            </a:r>
            <a:endParaRPr lang="de-DE" altLang="de-DE" dirty="0" smtClean="0"/>
          </a:p>
        </p:txBody>
      </p:sp>
      <p:sp>
        <p:nvSpPr>
          <p:cNvPr id="18440" name="Inhaltsplatzhalter 10"/>
          <p:cNvSpPr>
            <a:spLocks noGrp="1"/>
          </p:cNvSpPr>
          <p:nvPr>
            <p:ph sz="quarter" idx="14"/>
          </p:nvPr>
        </p:nvSpPr>
        <p:spPr>
          <a:xfrm>
            <a:off x="430213" y="250825"/>
            <a:ext cx="5764212" cy="276225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dirty="0"/>
              <a:t>Arbeitsphase: Nutzung und Erstellung von OER</a:t>
            </a:r>
            <a:endParaRPr lang="de-DE" altLang="de-DE" sz="1400" u="sng" dirty="0">
              <a:solidFill>
                <a:schemeClr val="accent1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830714" y="3439667"/>
            <a:ext cx="6884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Finden Sie sich in einer der drei Arbeitsgruppen ein. Das vor Ihnen liegende Plakat zeigt einen idealtypischen Beschäftigungsweg zum OER-Wissenden. </a:t>
            </a:r>
          </a:p>
          <a:p>
            <a:endParaRPr lang="de-DE" sz="1600" b="1" dirty="0" smtClean="0"/>
          </a:p>
          <a:p>
            <a:r>
              <a:rPr lang="de-DE" sz="1600" b="1" dirty="0"/>
              <a:t>Aufgabe: </a:t>
            </a:r>
            <a:r>
              <a:rPr lang="de-DE" sz="1600" b="1" dirty="0" smtClean="0"/>
              <a:t>Ordnen Sie die die einzelnen Textausschnitte der jeweiligen Phase zu. Tauschen Sie sich dazu aus und gleichen Sie es ggf. mit den Ihnen zur Verfügung stehenden Materialien ab. [20 Min.]</a:t>
            </a:r>
            <a:endParaRPr lang="de-DE" sz="1600" b="1" dirty="0"/>
          </a:p>
        </p:txBody>
      </p:sp>
      <p:sp>
        <p:nvSpPr>
          <p:cNvPr id="2" name="Textfeld 1"/>
          <p:cNvSpPr txBox="1"/>
          <p:nvPr/>
        </p:nvSpPr>
        <p:spPr>
          <a:xfrm>
            <a:off x="775293" y="5988582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CC </a:t>
            </a:r>
            <a:r>
              <a:rPr lang="de-DE" sz="1000" dirty="0"/>
              <a:t>BY SA </a:t>
            </a:r>
            <a:r>
              <a:rPr lang="de-DE" sz="1000" dirty="0" smtClean="0"/>
              <a:t>4.0. </a:t>
            </a:r>
            <a:r>
              <a:rPr lang="de-DE" sz="1000" dirty="0" err="1" smtClean="0"/>
              <a:t>OERinForm</a:t>
            </a:r>
            <a:r>
              <a:rPr lang="de-DE" sz="1000" dirty="0" smtClean="0"/>
              <a:t> </a:t>
            </a:r>
            <a:r>
              <a:rPr lang="de-DE" sz="1000" dirty="0"/>
              <a:t>Infografik Arbeiten mit OER</a:t>
            </a:r>
            <a:r>
              <a:rPr lang="de-DE" sz="1000" dirty="0" smtClean="0"/>
              <a:t>” </a:t>
            </a:r>
            <a:r>
              <a:rPr lang="de-DE" sz="1000" dirty="0" err="1" smtClean="0"/>
              <a:t>by</a:t>
            </a:r>
            <a:r>
              <a:rPr lang="de-DE" sz="1000" dirty="0" smtClean="0"/>
              <a:t> </a:t>
            </a:r>
            <a:r>
              <a:rPr lang="de-DE" sz="1000" dirty="0"/>
              <a:t>Hanno Langfelder für </a:t>
            </a:r>
            <a:r>
              <a:rPr lang="de-DE" sz="1000" dirty="0" err="1" smtClean="0"/>
              <a:t>OERinForm</a:t>
            </a:r>
            <a:r>
              <a:rPr lang="de-DE" sz="1000" dirty="0" smtClean="0"/>
              <a:t>.</a:t>
            </a:r>
            <a:endParaRPr lang="de-DE" sz="1000" dirty="0"/>
          </a:p>
          <a:p>
            <a:endParaRPr lang="de-DE" dirty="0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430213" y="6557963"/>
            <a:ext cx="6986587" cy="1873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dirty="0"/>
              <a:t>WS - Freie Bildungsmaterialien (OER). LISUM. 27.03.2019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802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nhaltsplatzhalter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301"/>
          <a:stretch/>
        </p:blipFill>
        <p:spPr bwMode="auto">
          <a:xfrm>
            <a:off x="565744" y="1531232"/>
            <a:ext cx="7879096" cy="433616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Seite </a:t>
            </a:r>
            <a:fld id="{5B2B0D42-BB14-4299-8844-B8C60AC27C71}" type="slidenum">
              <a:rPr lang="de-DE"/>
              <a:pPr>
                <a:defRPr/>
              </a:pPr>
              <a:t>15</a:t>
            </a:fld>
            <a:endParaRPr lang="de-DE"/>
          </a:p>
        </p:txBody>
      </p:sp>
      <p:sp>
        <p:nvSpPr>
          <p:cNvPr id="18438" name="Titel 5"/>
          <p:cNvSpPr>
            <a:spLocks noGrp="1"/>
          </p:cNvSpPr>
          <p:nvPr>
            <p:ph type="title"/>
          </p:nvPr>
        </p:nvSpPr>
        <p:spPr>
          <a:xfrm>
            <a:off x="430213" y="1184275"/>
            <a:ext cx="3889375" cy="609600"/>
          </a:xfrm>
        </p:spPr>
        <p:txBody>
          <a:bodyPr/>
          <a:lstStyle/>
          <a:p>
            <a:pPr eaLnBrk="1" hangingPunct="1"/>
            <a:r>
              <a:rPr lang="de-DE" dirty="0" smtClean="0"/>
              <a:t>Arbeitsphase – OER-Brettspiel</a:t>
            </a:r>
            <a:endParaRPr lang="de-DE" altLang="de-DE" dirty="0" smtClean="0"/>
          </a:p>
        </p:txBody>
      </p:sp>
      <p:sp>
        <p:nvSpPr>
          <p:cNvPr id="18440" name="Inhaltsplatzhalter 10"/>
          <p:cNvSpPr>
            <a:spLocks noGrp="1"/>
          </p:cNvSpPr>
          <p:nvPr>
            <p:ph sz="quarter" idx="14"/>
          </p:nvPr>
        </p:nvSpPr>
        <p:spPr>
          <a:xfrm>
            <a:off x="430213" y="250825"/>
            <a:ext cx="5764212" cy="276225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dirty="0"/>
              <a:t>Arbeitsphase: Nutzung und Erstellung von OER</a:t>
            </a:r>
            <a:endParaRPr lang="de-DE" altLang="de-DE" sz="1400" u="sng" dirty="0">
              <a:solidFill>
                <a:schemeClr val="accent1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846111" y="3296791"/>
            <a:ext cx="66247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Setzen Sie Ihre Arbeit in der jeweiligen Arbeitsgruppen fort. Auf Basis der gesammelten Informationen soll auf Basis des erstellen OER-Beschäftigungs-weges ein Würfel-Brettspiel (1 Würfel) entstehen. </a:t>
            </a:r>
          </a:p>
          <a:p>
            <a:endParaRPr lang="de-DE" sz="1600" dirty="0" smtClean="0"/>
          </a:p>
          <a:p>
            <a:r>
              <a:rPr lang="de-DE" sz="1600" b="1" dirty="0" smtClean="0"/>
              <a:t>Aufgabe</a:t>
            </a:r>
            <a:r>
              <a:rPr lang="de-DE" sz="1600" b="1" dirty="0"/>
              <a:t>: </a:t>
            </a:r>
            <a:r>
              <a:rPr lang="de-DE" sz="1600" b="1" dirty="0" smtClean="0"/>
              <a:t>Denken Sie sich für die einzelnen </a:t>
            </a:r>
            <a:r>
              <a:rPr lang="de-DE" sz="1600" b="1" dirty="0"/>
              <a:t>Felder (Start, OER-Finden, </a:t>
            </a:r>
            <a:r>
              <a:rPr lang="de-DE" sz="1600" b="1" dirty="0" smtClean="0"/>
              <a:t>OER-Nutzen, </a:t>
            </a:r>
            <a:r>
              <a:rPr lang="de-DE" sz="1600" b="1" dirty="0"/>
              <a:t>OER-Erstellen, Richtig Lizenzieren, OER Teilen, Bekanntmachen) jeweils eine Regel aus. Nutzen Sie zur Herleitung einer Regel die auf den Tisch liegenden Materialien. </a:t>
            </a:r>
            <a:r>
              <a:rPr lang="de-DE" sz="1600" b="1" dirty="0" smtClean="0"/>
              <a:t>[30 Min.]</a:t>
            </a:r>
            <a:endParaRPr lang="de-DE" sz="1600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775293" y="5988582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CC </a:t>
            </a:r>
            <a:r>
              <a:rPr lang="de-DE" sz="1000" dirty="0"/>
              <a:t>BY SA </a:t>
            </a:r>
            <a:r>
              <a:rPr lang="de-DE" sz="1000" dirty="0" smtClean="0"/>
              <a:t>4.0. </a:t>
            </a:r>
            <a:r>
              <a:rPr lang="de-DE" sz="1000" dirty="0" err="1" smtClean="0"/>
              <a:t>OERinForm</a:t>
            </a:r>
            <a:r>
              <a:rPr lang="de-DE" sz="1000" dirty="0" smtClean="0"/>
              <a:t> </a:t>
            </a:r>
            <a:r>
              <a:rPr lang="de-DE" sz="1000" dirty="0"/>
              <a:t>Infografik Arbeiten mit OER</a:t>
            </a:r>
            <a:r>
              <a:rPr lang="de-DE" sz="1000" dirty="0" smtClean="0"/>
              <a:t>” </a:t>
            </a:r>
            <a:r>
              <a:rPr lang="de-DE" sz="1000" dirty="0" err="1" smtClean="0"/>
              <a:t>by</a:t>
            </a:r>
            <a:r>
              <a:rPr lang="de-DE" sz="1000" dirty="0" smtClean="0"/>
              <a:t> </a:t>
            </a:r>
            <a:r>
              <a:rPr lang="de-DE" sz="1000" dirty="0"/>
              <a:t>Hanno Langfelder für </a:t>
            </a:r>
            <a:r>
              <a:rPr lang="de-DE" sz="1000" dirty="0" err="1" smtClean="0"/>
              <a:t>OERinForm</a:t>
            </a:r>
            <a:r>
              <a:rPr lang="de-DE" sz="1000" dirty="0" smtClean="0"/>
              <a:t>.</a:t>
            </a:r>
            <a:endParaRPr lang="de-DE" sz="1000" dirty="0"/>
          </a:p>
          <a:p>
            <a:endParaRPr lang="de-DE" dirty="0"/>
          </a:p>
        </p:txBody>
      </p:sp>
      <p:sp>
        <p:nvSpPr>
          <p:cNvPr id="12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430213" y="6557963"/>
            <a:ext cx="6986587" cy="1873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dirty="0"/>
              <a:t>WS - Freie Bildungsmaterialien (OER). LISUM. 27.03.2019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180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2"/>
          <p:cNvSpPr txBox="1">
            <a:spLocks/>
          </p:cNvSpPr>
          <p:nvPr/>
        </p:nvSpPr>
        <p:spPr bwMode="auto">
          <a:xfrm>
            <a:off x="952500" y="1743075"/>
            <a:ext cx="5735638" cy="228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buFont typeface="Arial" charset="0"/>
              <a:buChar char="•"/>
              <a:defRPr sz="1600" b="1">
                <a:solidFill>
                  <a:srgbClr val="3B3735"/>
                </a:solidFill>
                <a:latin typeface="Calibri" pitchFamily="34" charset="0"/>
              </a:defRPr>
            </a:lvl1pPr>
            <a:lvl2pPr marL="742950" indent="-285750" eaLnBrk="0" hangingPunct="0">
              <a:buFont typeface="Arial" charset="0"/>
              <a:buChar char="•"/>
              <a:defRPr sz="1400">
                <a:solidFill>
                  <a:srgbClr val="3B3735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de-DE" altLang="de-DE" sz="3200">
                <a:solidFill>
                  <a:schemeClr val="accent1"/>
                </a:solidFill>
                <a:ea typeface="ＭＳ Ｐゴシック" pitchFamily="34" charset="-128"/>
              </a:rPr>
              <a:t>Haupttitel Calibri Bold 32 pt</a:t>
            </a:r>
            <a:br>
              <a:rPr lang="de-DE" altLang="de-DE" sz="3200">
                <a:solidFill>
                  <a:schemeClr val="accent1"/>
                </a:solidFill>
                <a:ea typeface="ＭＳ Ｐゴシック" pitchFamily="34" charset="-128"/>
              </a:rPr>
            </a:br>
            <a:r>
              <a:rPr lang="de-DE" altLang="de-DE" sz="3200" b="0">
                <a:solidFill>
                  <a:schemeClr val="accent1"/>
                </a:solidFill>
                <a:ea typeface="ＭＳ Ｐゴシック" pitchFamily="34" charset="-128"/>
              </a:rPr>
              <a:t>Untertitel Calibri Regular 32 pt</a:t>
            </a:r>
          </a:p>
        </p:txBody>
      </p:sp>
      <p:sp>
        <p:nvSpPr>
          <p:cNvPr id="10243" name="Inhaltsplatzhalter 1"/>
          <p:cNvSpPr txBox="1">
            <a:spLocks/>
          </p:cNvSpPr>
          <p:nvPr/>
        </p:nvSpPr>
        <p:spPr bwMode="auto">
          <a:xfrm>
            <a:off x="366713" y="6440488"/>
            <a:ext cx="6986587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Font typeface="Arial" charset="0"/>
              <a:buChar char="•"/>
              <a:defRPr sz="1600" b="1">
                <a:solidFill>
                  <a:srgbClr val="3B3735"/>
                </a:solidFill>
                <a:latin typeface="Calibri" pitchFamily="34" charset="0"/>
              </a:defRPr>
            </a:lvl1pPr>
            <a:lvl2pPr marL="742950" indent="-285750" eaLnBrk="0" hangingPunct="0">
              <a:buFont typeface="Arial" charset="0"/>
              <a:buChar char="•"/>
              <a:defRPr sz="1400">
                <a:solidFill>
                  <a:srgbClr val="3B3735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None/>
            </a:pPr>
            <a:r>
              <a:rPr lang="de-DE" altLang="de-DE" sz="1400" dirty="0" smtClean="0">
                <a:ea typeface="ＭＳ Ｐゴシック" pitchFamily="34" charset="-128"/>
              </a:rPr>
              <a:t>Fachtagung „</a:t>
            </a:r>
            <a:r>
              <a:rPr lang="de-DE" sz="1400" dirty="0" smtClean="0"/>
              <a:t>Medienkompetenz </a:t>
            </a:r>
            <a:r>
              <a:rPr lang="de-DE" sz="1400" dirty="0"/>
              <a:t>verbindet </a:t>
            </a:r>
            <a:r>
              <a:rPr lang="de-DE" sz="1400" dirty="0" smtClean="0"/>
              <a:t>2019“. LISUM. 27.03.2019</a:t>
            </a:r>
            <a:endParaRPr lang="de-DE" altLang="de-DE" sz="1400" dirty="0">
              <a:solidFill>
                <a:schemeClr val="accent1"/>
              </a:solidFill>
              <a:ea typeface="ＭＳ Ｐゴシック" pitchFamily="34" charset="-128"/>
            </a:endParaRPr>
          </a:p>
        </p:txBody>
      </p:sp>
      <p:pic>
        <p:nvPicPr>
          <p:cNvPr id="10244" name="Bild 4" descr="Dialograhmen_rot_gross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850" y="1271588"/>
            <a:ext cx="7085013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>
          <a:xfrm>
            <a:off x="952500" y="1676400"/>
            <a:ext cx="5476875" cy="1352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738981" y="1567845"/>
            <a:ext cx="616267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Vielen Dank!</a:t>
            </a:r>
          </a:p>
          <a:p>
            <a:endParaRPr lang="de-DE" sz="3200" b="1" dirty="0"/>
          </a:p>
          <a:p>
            <a:endParaRPr lang="de-DE" sz="3200" b="1" dirty="0" smtClean="0"/>
          </a:p>
          <a:p>
            <a:r>
              <a:rPr lang="de-DE" sz="1400" b="1" dirty="0" smtClean="0"/>
              <a:t>Kontakt: </a:t>
            </a:r>
          </a:p>
          <a:p>
            <a:r>
              <a:rPr lang="de-DE" sz="1400" dirty="0" smtClean="0"/>
              <a:t>Adrian Liebig</a:t>
            </a:r>
          </a:p>
          <a:p>
            <a:r>
              <a:rPr lang="de-DE" sz="1400" dirty="0" smtClean="0"/>
              <a:t>Leitung </a:t>
            </a:r>
            <a:r>
              <a:rPr lang="de-DE" sz="1400" dirty="0"/>
              <a:t>Open Educational Resources – Land Berlin</a:t>
            </a:r>
          </a:p>
          <a:p>
            <a:r>
              <a:rPr lang="de-DE" sz="1400" dirty="0"/>
              <a:t>Senatsverwaltung für Bildung, Jugend und Familie</a:t>
            </a:r>
          </a:p>
          <a:p>
            <a:r>
              <a:rPr lang="de-DE" sz="1400" dirty="0"/>
              <a:t> </a:t>
            </a:r>
          </a:p>
          <a:p>
            <a:r>
              <a:rPr lang="de-DE" sz="1400" dirty="0"/>
              <a:t>Telefon: +49 (0)30 90227 6137</a:t>
            </a:r>
          </a:p>
          <a:p>
            <a:r>
              <a:rPr lang="de-DE" sz="1400" dirty="0"/>
              <a:t>E-Mail:    </a:t>
            </a:r>
            <a:r>
              <a:rPr lang="de-DE" sz="1400" u="sng" dirty="0">
                <a:hlinkClick r:id="rId4"/>
              </a:rPr>
              <a:t>adrian.liebig@senbjf.berlin.de</a:t>
            </a:r>
            <a:r>
              <a:rPr lang="de-DE" sz="1400" dirty="0"/>
              <a:t> </a:t>
            </a:r>
          </a:p>
          <a:p>
            <a:endParaRPr lang="de-DE" sz="3200" b="1" dirty="0"/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00568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dirty="0" smtClean="0"/>
              <a:t>Begrüßung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dirty="0" smtClean="0"/>
              <a:t>Was sind OER?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dirty="0" smtClean="0"/>
              <a:t>Beispiele für Aktivitäten im Bereich OER  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dirty="0" smtClean="0"/>
              <a:t>Arbeitsphase: Nutzung und Erstellung von OER</a:t>
            </a:r>
            <a:endParaRPr lang="de-DE" altLang="de-DE" sz="1400" b="0" u="sng" dirty="0" smtClean="0">
              <a:solidFill>
                <a:schemeClr val="accent1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WS - Freie </a:t>
            </a:r>
            <a:r>
              <a:rPr lang="de-DE" dirty="0"/>
              <a:t>Bildungsmaterialien (OER</a:t>
            </a:r>
            <a:r>
              <a:rPr lang="de-DE" dirty="0"/>
              <a:t>). LISUM. 27.03.2019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 Seite </a:t>
            </a:r>
            <a:fld id="{0C77250F-A084-45C5-B8F9-5EE4A47812A8}" type="slidenum">
              <a:rPr lang="de-DE"/>
              <a:pPr>
                <a:defRPr/>
              </a:pPr>
              <a:t>2</a:t>
            </a:fld>
            <a:endParaRPr lang="de-DE"/>
          </a:p>
        </p:txBody>
      </p:sp>
      <p:sp>
        <p:nvSpPr>
          <p:cNvPr id="14342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 smtClean="0"/>
              <a:t>Ablauf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 smtClean="0"/>
              <a:t>Einstieg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r>
              <a:rPr lang="de-DE" dirty="0" smtClean="0"/>
              <a:t>2002: UNESCO nutzt Begriff „Open Educational Resources“ und verknüpft Hoffnung der Chancengleichheit für Bildung</a:t>
            </a:r>
          </a:p>
          <a:p>
            <a:endParaRPr lang="de-DE" dirty="0" smtClean="0"/>
          </a:p>
          <a:p>
            <a:r>
              <a:rPr lang="de-DE" dirty="0" smtClean="0"/>
              <a:t>2007: OECD teilt Einschätzung </a:t>
            </a:r>
            <a:r>
              <a:rPr lang="de-DE" dirty="0" err="1" smtClean="0"/>
              <a:t>mgl</a:t>
            </a:r>
            <a:r>
              <a:rPr lang="de-DE" dirty="0" smtClean="0"/>
              <a:t>. Potenziale und ruft zur Beteiligung auf</a:t>
            </a:r>
          </a:p>
          <a:p>
            <a:endParaRPr lang="de-DE" dirty="0" smtClean="0"/>
          </a:p>
          <a:p>
            <a:r>
              <a:rPr lang="de-DE" dirty="0" smtClean="0"/>
              <a:t>2008: Cape Town </a:t>
            </a:r>
            <a:r>
              <a:rPr lang="de-DE" dirty="0" err="1" smtClean="0"/>
              <a:t>Declaration</a:t>
            </a:r>
            <a:r>
              <a:rPr lang="de-DE" dirty="0" smtClean="0"/>
              <a:t> = Gemeinsam verabschiedeter Forderungskatalog</a:t>
            </a:r>
          </a:p>
          <a:p>
            <a:r>
              <a:rPr lang="de-DE" dirty="0" smtClean="0"/>
              <a:t> </a:t>
            </a:r>
          </a:p>
          <a:p>
            <a:r>
              <a:rPr lang="de-DE" dirty="0" smtClean="0"/>
              <a:t>2012: erster UNESCO Weltkongress zu OER – Weiterentwicklung mit Paris </a:t>
            </a:r>
            <a:r>
              <a:rPr lang="de-DE" dirty="0" err="1" smtClean="0"/>
              <a:t>Declaration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2017: zweiter UNESCO-Weltkongress zu OER in Ljubljana - Aktionsplan 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 Seite </a:t>
            </a:r>
            <a:fld id="{2F0916DD-5E7D-4C01-BEF3-0A0B84FBD0D7}" type="slidenum">
              <a:rPr lang="de-DE"/>
              <a:pPr>
                <a:defRPr/>
              </a:pPr>
              <a:t>3</a:t>
            </a:fld>
            <a:endParaRPr lang="de-DE"/>
          </a:p>
        </p:txBody>
      </p:sp>
      <p:sp>
        <p:nvSpPr>
          <p:cNvPr id="1536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Zeitliche Einordnung</a:t>
            </a:r>
            <a:endParaRPr lang="de-DE" altLang="de-DE" dirty="0" smtClean="0"/>
          </a:p>
        </p:txBody>
      </p:sp>
      <p:sp>
        <p:nvSpPr>
          <p:cNvPr id="15367" name="Inhaltsplatzhalter 7"/>
          <p:cNvSpPr>
            <a:spLocks noGrp="1"/>
          </p:cNvSpPr>
          <p:nvPr>
            <p:ph sz="quarter" idx="13"/>
          </p:nvPr>
        </p:nvSpPr>
        <p:spPr>
          <a:xfrm>
            <a:off x="430213" y="250825"/>
            <a:ext cx="5764212" cy="276225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dirty="0"/>
              <a:t>Was sind OER? </a:t>
            </a:r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15"/>
          </p:nvPr>
        </p:nvSpPr>
        <p:spPr>
          <a:xfrm>
            <a:off x="430213" y="6557963"/>
            <a:ext cx="6986587" cy="187325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WS - Freie </a:t>
            </a:r>
            <a:r>
              <a:rPr lang="de-DE" dirty="0"/>
              <a:t>Bildungsmaterialien (OER</a:t>
            </a:r>
            <a:r>
              <a:rPr lang="de-DE" dirty="0"/>
              <a:t>). LISUM. 27.03.2019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626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dirty="0" smtClean="0"/>
              <a:t>Open </a:t>
            </a:r>
            <a:r>
              <a:rPr lang="de-DE" dirty="0"/>
              <a:t>Educational Resources sind </a:t>
            </a:r>
            <a:r>
              <a:rPr lang="de-DE" u="sng" dirty="0"/>
              <a:t>Bildungs</a:t>
            </a:r>
            <a:r>
              <a:rPr lang="de-DE" dirty="0"/>
              <a:t>materialien jeglicher Art. Diese sind offen zugänglich, können frei genutzt, verändert und weiterverbreitet werden. Grundlage hierfür ist eine vom Urheber genutzte Lizenz</a:t>
            </a:r>
            <a:r>
              <a:rPr lang="de-DE" dirty="0" smtClean="0"/>
              <a:t>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dirty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Es gibt verschiedene Definitionsansätze. Insbesondere die Deutung von “Open“ ist unterschiedlich.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sz="1400" b="0" dirty="0"/>
              <a:t>Beispiel: Offen = barrierefrei und kostenlos</a:t>
            </a:r>
            <a:r>
              <a:rPr lang="de-DE" sz="1400" b="0" dirty="0" smtClean="0"/>
              <a:t>?</a:t>
            </a:r>
            <a:endParaRPr lang="de-DE" sz="1400" b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 Seite </a:t>
            </a:r>
            <a:fld id="{2F0916DD-5E7D-4C01-BEF3-0A0B84FBD0D7}" type="slidenum">
              <a:rPr lang="de-DE"/>
              <a:pPr>
                <a:defRPr/>
              </a:pPr>
              <a:t>4</a:t>
            </a:fld>
            <a:endParaRPr lang="de-DE"/>
          </a:p>
        </p:txBody>
      </p:sp>
      <p:sp>
        <p:nvSpPr>
          <p:cNvPr id="1536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Begriffsbestimmung</a:t>
            </a:r>
            <a:endParaRPr lang="de-DE" altLang="de-DE" dirty="0" smtClean="0"/>
          </a:p>
        </p:txBody>
      </p:sp>
      <p:sp>
        <p:nvSpPr>
          <p:cNvPr id="15367" name="Inhaltsplatzhalter 7"/>
          <p:cNvSpPr>
            <a:spLocks noGrp="1"/>
          </p:cNvSpPr>
          <p:nvPr>
            <p:ph sz="quarter" idx="13"/>
          </p:nvPr>
        </p:nvSpPr>
        <p:spPr>
          <a:xfrm>
            <a:off x="430213" y="250825"/>
            <a:ext cx="5764212" cy="276225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dirty="0"/>
              <a:t>Was sind OER? </a:t>
            </a:r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15"/>
          </p:nvPr>
        </p:nvSpPr>
        <p:spPr>
          <a:xfrm>
            <a:off x="430213" y="6557963"/>
            <a:ext cx="6986587" cy="187325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WS - Freie </a:t>
            </a:r>
            <a:r>
              <a:rPr lang="de-DE" dirty="0"/>
              <a:t>Bildungsmaterialien (OER</a:t>
            </a:r>
            <a:r>
              <a:rPr lang="de-DE" dirty="0"/>
              <a:t>). LISUM. 27.03.2019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Inhaltsplatzhalter 1"/>
          <p:cNvSpPr>
            <a:spLocks noGrp="1"/>
          </p:cNvSpPr>
          <p:nvPr>
            <p:ph idx="1"/>
          </p:nvPr>
        </p:nvSpPr>
        <p:spPr>
          <a:xfrm>
            <a:off x="430213" y="1924050"/>
            <a:ext cx="3889375" cy="4176713"/>
          </a:xfrm>
        </p:spPr>
        <p:txBody>
          <a:bodyPr/>
          <a:lstStyle/>
          <a:p>
            <a:pPr eaLnBrk="1" hangingPunct="1"/>
            <a:r>
              <a:rPr lang="de-DE" altLang="de-DE" dirty="0" smtClean="0"/>
              <a:t>Sind frei zugänglich </a:t>
            </a:r>
          </a:p>
          <a:p>
            <a:pPr eaLnBrk="1" hangingPunct="1"/>
            <a:endParaRPr lang="de-DE" altLang="de-DE" dirty="0" smtClean="0"/>
          </a:p>
          <a:p>
            <a:pPr eaLnBrk="1" hangingPunct="1"/>
            <a:r>
              <a:rPr lang="de-DE" altLang="de-DE" dirty="0" smtClean="0"/>
              <a:t>Sind frei nutzbar</a:t>
            </a:r>
          </a:p>
          <a:p>
            <a:pPr eaLnBrk="1" hangingPunct="1"/>
            <a:endParaRPr lang="de-DE" altLang="de-DE" dirty="0" smtClean="0"/>
          </a:p>
          <a:p>
            <a:pPr eaLnBrk="1" hangingPunct="1"/>
            <a:r>
              <a:rPr lang="de-DE" altLang="de-DE" dirty="0" smtClean="0"/>
              <a:t>Sind flexibel verwertbar u. </a:t>
            </a:r>
          </a:p>
          <a:p>
            <a:pPr marL="0" indent="0" eaLnBrk="1" hangingPunct="1">
              <a:buNone/>
            </a:pPr>
            <a:r>
              <a:rPr lang="de-DE" altLang="de-DE" dirty="0" smtClean="0"/>
              <a:t>    bearbeitbar </a:t>
            </a:r>
          </a:p>
          <a:p>
            <a:pPr eaLnBrk="1" hangingPunct="1"/>
            <a:endParaRPr lang="de-DE" altLang="de-DE" dirty="0"/>
          </a:p>
          <a:p>
            <a:pPr eaLnBrk="1" hangingPunct="1"/>
            <a:r>
              <a:rPr lang="de-DE" altLang="de-DE" dirty="0" smtClean="0"/>
              <a:t>Sind beliebig verteilbar</a:t>
            </a:r>
          </a:p>
          <a:p>
            <a:pPr eaLnBrk="1" hangingPunct="1"/>
            <a:endParaRPr lang="de-DE" altLang="de-DE" dirty="0"/>
          </a:p>
          <a:p>
            <a:pPr eaLnBrk="1" hangingPunct="1"/>
            <a:endParaRPr lang="de-DE" altLang="de-DE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Seite </a:t>
            </a:r>
            <a:fld id="{5B2B0D42-BB14-4299-8844-B8C60AC27C71}" type="slidenum">
              <a:rPr lang="de-DE"/>
              <a:pPr>
                <a:defRPr/>
              </a:pPr>
              <a:t>5</a:t>
            </a:fld>
            <a:endParaRPr lang="de-DE" dirty="0"/>
          </a:p>
        </p:txBody>
      </p:sp>
      <p:sp>
        <p:nvSpPr>
          <p:cNvPr id="18438" name="Titel 5"/>
          <p:cNvSpPr>
            <a:spLocks noGrp="1"/>
          </p:cNvSpPr>
          <p:nvPr>
            <p:ph type="title"/>
          </p:nvPr>
        </p:nvSpPr>
        <p:spPr>
          <a:xfrm>
            <a:off x="430213" y="1184275"/>
            <a:ext cx="3889375" cy="609600"/>
          </a:xfrm>
        </p:spPr>
        <p:txBody>
          <a:bodyPr/>
          <a:lstStyle/>
          <a:p>
            <a:pPr eaLnBrk="1" hangingPunct="1"/>
            <a:r>
              <a:rPr lang="de-DE" dirty="0" smtClean="0"/>
              <a:t>Wesensmerkmale von OER</a:t>
            </a:r>
            <a:endParaRPr lang="de-DE" altLang="de-DE" dirty="0" smtClean="0"/>
          </a:p>
        </p:txBody>
      </p:sp>
      <p:pic>
        <p:nvPicPr>
          <p:cNvPr id="13" name="Inhaltsplatzhalter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066944" y="1714501"/>
            <a:ext cx="5833233" cy="4124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Inhaltsplatzhalter 7"/>
          <p:cNvSpPr>
            <a:spLocks noGrp="1"/>
          </p:cNvSpPr>
          <p:nvPr>
            <p:ph sz="quarter" idx="13"/>
          </p:nvPr>
        </p:nvSpPr>
        <p:spPr>
          <a:xfrm>
            <a:off x="430213" y="250825"/>
            <a:ext cx="5764212" cy="276225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b="0" dirty="0"/>
              <a:t>Was sind OER? 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3066944" y="5838825"/>
            <a:ext cx="57151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„5 V-Freiheiten </a:t>
            </a:r>
            <a:r>
              <a:rPr lang="de-DE" sz="1000" dirty="0" err="1"/>
              <a:t>für</a:t>
            </a:r>
            <a:r>
              <a:rPr lang="de-DE" sz="1000" dirty="0"/>
              <a:t> Offenheit“ von Julia </a:t>
            </a:r>
            <a:r>
              <a:rPr lang="de-DE" sz="1000" dirty="0" err="1"/>
              <a:t>Eggestein</a:t>
            </a:r>
            <a:r>
              <a:rPr lang="de-DE" sz="1000" dirty="0"/>
              <a:t> (Grafik), </a:t>
            </a:r>
            <a:r>
              <a:rPr lang="de-DE" sz="1000" dirty="0" err="1"/>
              <a:t>Jöran</a:t>
            </a:r>
            <a:r>
              <a:rPr lang="de-DE" sz="1000" dirty="0"/>
              <a:t> </a:t>
            </a:r>
            <a:r>
              <a:rPr lang="de-DE" sz="1000" dirty="0" err="1"/>
              <a:t>Muuß-Merholz</a:t>
            </a:r>
            <a:r>
              <a:rPr lang="de-DE" sz="1000" dirty="0"/>
              <a:t> (inhaltliche </a:t>
            </a:r>
            <a:r>
              <a:rPr lang="de-DE" sz="1000" dirty="0" err="1"/>
              <a:t>Übersetzung</a:t>
            </a:r>
            <a:r>
              <a:rPr lang="de-DE" sz="1000" dirty="0"/>
              <a:t>, Anpassung und vorsichtige Erweiterung) und </a:t>
            </a:r>
            <a:r>
              <a:rPr lang="de-DE" sz="1000" dirty="0" err="1"/>
              <a:t>Jörg</a:t>
            </a:r>
            <a:r>
              <a:rPr lang="de-DE" sz="1000" dirty="0"/>
              <a:t> </a:t>
            </a:r>
            <a:r>
              <a:rPr lang="de-DE" sz="1000" dirty="0" err="1"/>
              <a:t>Lohrer</a:t>
            </a:r>
            <a:r>
              <a:rPr lang="de-DE" sz="1000" dirty="0"/>
              <a:t> (</a:t>
            </a:r>
            <a:r>
              <a:rPr lang="de-DE" sz="1000" dirty="0" err="1"/>
              <a:t>Wortschöpfer</a:t>
            </a:r>
            <a:r>
              <a:rPr lang="de-DE" sz="1000" dirty="0"/>
              <a:t>) unter CC BY 4.0 basierend auf „</a:t>
            </a:r>
            <a:r>
              <a:rPr lang="de-DE" sz="1000" dirty="0" err="1"/>
              <a:t>Defining</a:t>
            </a:r>
            <a:r>
              <a:rPr lang="de-DE" sz="1000" dirty="0"/>
              <a:t> </a:t>
            </a:r>
            <a:r>
              <a:rPr lang="de-DE" sz="1000" dirty="0" err="1"/>
              <a:t>the</a:t>
            </a:r>
            <a:r>
              <a:rPr lang="de-DE" sz="1000" dirty="0"/>
              <a:t> ‘Open’ in Open Content </a:t>
            </a:r>
            <a:r>
              <a:rPr lang="de-DE" sz="1000" dirty="0" err="1"/>
              <a:t>and</a:t>
            </a:r>
            <a:r>
              <a:rPr lang="de-DE" sz="1000" dirty="0"/>
              <a:t> Open Educational Resources“ von David </a:t>
            </a:r>
            <a:r>
              <a:rPr lang="de-DE" sz="1000" dirty="0" err="1"/>
              <a:t>Wiley</a:t>
            </a:r>
            <a:r>
              <a:rPr lang="de-DE" sz="1000" dirty="0"/>
              <a:t> auf </a:t>
            </a:r>
            <a:r>
              <a:rPr lang="de-DE" sz="1000" dirty="0">
                <a:hlinkClick r:id="rId4"/>
              </a:rPr>
              <a:t>CC BY 4.0.</a:t>
            </a:r>
            <a:endParaRPr lang="de-DE" sz="1000" dirty="0"/>
          </a:p>
        </p:txBody>
      </p:sp>
      <p:sp>
        <p:nvSpPr>
          <p:cNvPr id="11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334963" y="6519863"/>
            <a:ext cx="6986587" cy="1873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WS - Freie </a:t>
            </a:r>
            <a:r>
              <a:rPr lang="de-DE" sz="9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Bildungsmaterialien (</a:t>
            </a:r>
            <a:r>
              <a:rPr lang="de-DE" sz="9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OER</a:t>
            </a:r>
            <a:r>
              <a:rPr lang="de-DE" sz="9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). </a:t>
            </a:r>
            <a:r>
              <a:rPr lang="de-DE" sz="9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LISUM. 27.03.2019</a:t>
            </a:r>
          </a:p>
        </p:txBody>
      </p:sp>
    </p:spTree>
    <p:extLst>
      <p:ext uri="{BB962C8B-B14F-4D97-AF65-F5344CB8AC3E}">
        <p14:creationId xmlns:p14="http://schemas.microsoft.com/office/powerpoint/2010/main" val="98678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 Seite </a:t>
            </a:r>
            <a:fld id="{2F0916DD-5E7D-4C01-BEF3-0A0B84FBD0D7}" type="slidenum">
              <a:rPr lang="de-DE"/>
              <a:pPr>
                <a:defRPr/>
              </a:pPr>
              <a:t>6</a:t>
            </a:fld>
            <a:endParaRPr lang="de-DE"/>
          </a:p>
        </p:txBody>
      </p:sp>
      <p:sp>
        <p:nvSpPr>
          <p:cNvPr id="1536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 smtClean="0"/>
              <a:t>Creative </a:t>
            </a:r>
            <a:r>
              <a:rPr lang="de-DE" altLang="de-DE" dirty="0" err="1" smtClean="0"/>
              <a:t>Commons</a:t>
            </a:r>
            <a:r>
              <a:rPr lang="de-DE" altLang="de-DE" dirty="0" smtClean="0"/>
              <a:t> Lizenz als Standard für OER</a:t>
            </a:r>
          </a:p>
        </p:txBody>
      </p:sp>
      <p:sp>
        <p:nvSpPr>
          <p:cNvPr id="15367" name="Inhaltsplatzhalter 7"/>
          <p:cNvSpPr>
            <a:spLocks noGrp="1"/>
          </p:cNvSpPr>
          <p:nvPr>
            <p:ph sz="quarter" idx="13"/>
          </p:nvPr>
        </p:nvSpPr>
        <p:spPr>
          <a:xfrm>
            <a:off x="430213" y="250825"/>
            <a:ext cx="5764212" cy="276225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dirty="0"/>
              <a:t>Was sind OER? </a:t>
            </a:r>
          </a:p>
        </p:txBody>
      </p:sp>
      <p:sp>
        <p:nvSpPr>
          <p:cNvPr id="6" name="AutoShape 2" descr="http://open-educational-resources.de/wp-content/uploads/infografik_auswahl_cc_lizenz-1.jpg"/>
          <p:cNvSpPr>
            <a:spLocks noChangeAspect="1" noChangeArrowheads="1"/>
          </p:cNvSpPr>
          <p:nvPr/>
        </p:nvSpPr>
        <p:spPr bwMode="auto">
          <a:xfrm>
            <a:off x="52388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" name="AutoShape 4" descr="http://open-educational-resources.de/wp-content/uploads/infografik_auswahl_cc_lizenz-1.jp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263" y="1638994"/>
            <a:ext cx="6027738" cy="4261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feld 19"/>
          <p:cNvSpPr txBox="1"/>
          <p:nvPr/>
        </p:nvSpPr>
        <p:spPr>
          <a:xfrm>
            <a:off x="449263" y="5900814"/>
            <a:ext cx="6027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Infografik „Welches ist die richtige CC-Lizenz für mich?“ (Grafik von Barbara </a:t>
            </a:r>
            <a:r>
              <a:rPr lang="de-DE" sz="1000" dirty="0" err="1" smtClean="0"/>
              <a:t>Klute</a:t>
            </a:r>
            <a:r>
              <a:rPr lang="de-DE" sz="1000" dirty="0" smtClean="0"/>
              <a:t> und </a:t>
            </a:r>
            <a:r>
              <a:rPr lang="de-DE" sz="1000" dirty="0" err="1" smtClean="0"/>
              <a:t>Jöran</a:t>
            </a:r>
            <a:r>
              <a:rPr lang="de-DE" sz="1000" dirty="0" smtClean="0"/>
              <a:t> </a:t>
            </a:r>
            <a:r>
              <a:rPr lang="de-DE" sz="1000" dirty="0" err="1" smtClean="0"/>
              <a:t>Muuß-Merholz</a:t>
            </a:r>
            <a:r>
              <a:rPr lang="de-DE" sz="1000" dirty="0" smtClean="0"/>
              <a:t> für </a:t>
            </a:r>
            <a:r>
              <a:rPr lang="de-DE" sz="1000" dirty="0" err="1" smtClean="0">
                <a:hlinkClick r:id="rId4"/>
              </a:rPr>
              <a:t>wb</a:t>
            </a:r>
            <a:r>
              <a:rPr lang="de-DE" sz="1000" dirty="0" smtClean="0">
                <a:hlinkClick r:id="rId4"/>
              </a:rPr>
              <a:t>-web</a:t>
            </a:r>
            <a:r>
              <a:rPr lang="de-DE" sz="1000" dirty="0" smtClean="0"/>
              <a:t> unter </a:t>
            </a:r>
            <a:r>
              <a:rPr lang="de-DE" sz="1000" dirty="0" smtClean="0">
                <a:hlinkClick r:id="rId5"/>
              </a:rPr>
              <a:t>CC BY SA 3.0</a:t>
            </a:r>
            <a:r>
              <a:rPr lang="de-DE" sz="1000" dirty="0" smtClean="0"/>
              <a:t>)</a:t>
            </a:r>
            <a:endParaRPr lang="de-DE" sz="1000" dirty="0"/>
          </a:p>
        </p:txBody>
      </p:sp>
      <p:sp>
        <p:nvSpPr>
          <p:cNvPr id="11" name="Fußzeilenplatzhalter 3"/>
          <p:cNvSpPr>
            <a:spLocks noGrp="1"/>
          </p:cNvSpPr>
          <p:nvPr>
            <p:ph type="ftr" sz="quarter" idx="15"/>
          </p:nvPr>
        </p:nvSpPr>
        <p:spPr>
          <a:xfrm>
            <a:off x="430213" y="6557963"/>
            <a:ext cx="6986587" cy="187325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WS - Freie </a:t>
            </a:r>
            <a:r>
              <a:rPr lang="de-DE" dirty="0"/>
              <a:t>Bildungsmaterialien (OER</a:t>
            </a:r>
            <a:r>
              <a:rPr lang="de-DE" dirty="0"/>
              <a:t>). LISUM. 27.03.2019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275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Inhaltsplatzhalter 1"/>
          <p:cNvSpPr>
            <a:spLocks noGrp="1"/>
          </p:cNvSpPr>
          <p:nvPr>
            <p:ph idx="1"/>
          </p:nvPr>
        </p:nvSpPr>
        <p:spPr>
          <a:xfrm>
            <a:off x="430213" y="1924050"/>
            <a:ext cx="3889375" cy="4176713"/>
          </a:xfrm>
        </p:spPr>
        <p:txBody>
          <a:bodyPr/>
          <a:lstStyle/>
          <a:p>
            <a:pPr eaLnBrk="1" hangingPunct="1"/>
            <a:r>
              <a:rPr lang="de-DE" altLang="de-DE" dirty="0" smtClean="0"/>
              <a:t>Heterogenität berücksichtigen</a:t>
            </a:r>
          </a:p>
          <a:p>
            <a:pPr eaLnBrk="1" hangingPunct="1"/>
            <a:endParaRPr lang="de-DE" altLang="de-DE" dirty="0" smtClean="0"/>
          </a:p>
          <a:p>
            <a:pPr eaLnBrk="1" hangingPunct="1"/>
            <a:r>
              <a:rPr lang="de-DE" altLang="de-DE" dirty="0" smtClean="0"/>
              <a:t>Aktualität gewährleisten</a:t>
            </a:r>
          </a:p>
          <a:p>
            <a:pPr eaLnBrk="1" hangingPunct="1"/>
            <a:endParaRPr lang="de-DE" altLang="de-DE" dirty="0" smtClean="0"/>
          </a:p>
          <a:p>
            <a:pPr eaLnBrk="1" hangingPunct="1"/>
            <a:r>
              <a:rPr lang="de-DE" altLang="de-DE" dirty="0" smtClean="0"/>
              <a:t>Inspiration für neue Themen und neue </a:t>
            </a:r>
          </a:p>
          <a:p>
            <a:pPr marL="0" indent="0" eaLnBrk="1" hangingPunct="1">
              <a:buNone/>
            </a:pPr>
            <a:r>
              <a:rPr lang="de-DE" altLang="de-DE" dirty="0"/>
              <a:t> </a:t>
            </a:r>
            <a:r>
              <a:rPr lang="de-DE" altLang="de-DE" dirty="0" smtClean="0"/>
              <a:t>   Unterrichtsansätze</a:t>
            </a:r>
          </a:p>
          <a:p>
            <a:pPr eaLnBrk="1" hangingPunct="1"/>
            <a:endParaRPr lang="de-DE" altLang="de-DE" dirty="0"/>
          </a:p>
          <a:p>
            <a:pPr eaLnBrk="1" hangingPunct="1"/>
            <a:r>
              <a:rPr lang="de-DE" altLang="de-DE" dirty="0" smtClean="0"/>
              <a:t>Relativ sichere Materialquelle</a:t>
            </a:r>
          </a:p>
          <a:p>
            <a:pPr eaLnBrk="1" hangingPunct="1"/>
            <a:endParaRPr lang="de-DE" altLang="de-DE" dirty="0"/>
          </a:p>
          <a:p>
            <a:pPr eaLnBrk="1" hangingPunct="1"/>
            <a:endParaRPr lang="de-DE" altLang="de-DE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7"/>
          </p:nvPr>
        </p:nvSpPr>
        <p:spPr>
          <a:xfrm>
            <a:off x="8343900" y="6538913"/>
            <a:ext cx="598488" cy="187325"/>
          </a:xfrm>
        </p:spPr>
        <p:txBody>
          <a:bodyPr/>
          <a:lstStyle/>
          <a:p>
            <a:pPr>
              <a:defRPr/>
            </a:pPr>
            <a:r>
              <a:rPr lang="de-DE" dirty="0"/>
              <a:t>Seite </a:t>
            </a:r>
            <a:fld id="{5B2B0D42-BB14-4299-8844-B8C60AC27C71}" type="slidenum">
              <a:rPr lang="de-DE"/>
              <a:pPr>
                <a:defRPr/>
              </a:pPr>
              <a:t>7</a:t>
            </a:fld>
            <a:endParaRPr lang="de-DE" dirty="0"/>
          </a:p>
        </p:txBody>
      </p:sp>
      <p:sp>
        <p:nvSpPr>
          <p:cNvPr id="18438" name="Titel 5"/>
          <p:cNvSpPr>
            <a:spLocks noGrp="1"/>
          </p:cNvSpPr>
          <p:nvPr>
            <p:ph type="title"/>
          </p:nvPr>
        </p:nvSpPr>
        <p:spPr>
          <a:xfrm>
            <a:off x="430213" y="1184275"/>
            <a:ext cx="3889375" cy="609600"/>
          </a:xfrm>
        </p:spPr>
        <p:txBody>
          <a:bodyPr/>
          <a:lstStyle/>
          <a:p>
            <a:pPr eaLnBrk="1" hangingPunct="1"/>
            <a:r>
              <a:rPr lang="de-DE" dirty="0"/>
              <a:t>Beispiele für Vorteile</a:t>
            </a:r>
            <a:endParaRPr lang="de-DE" altLang="de-DE" dirty="0" smtClean="0"/>
          </a:p>
        </p:txBody>
      </p:sp>
      <p:sp>
        <p:nvSpPr>
          <p:cNvPr id="18439" name="Bildplatzhalter 9"/>
          <p:cNvSpPr>
            <a:spLocks noGrp="1" noTextEdit="1"/>
          </p:cNvSpPr>
          <p:nvPr>
            <p:ph type="pic" sz="quarter" idx="13"/>
          </p:nvPr>
        </p:nvSpPr>
        <p:spPr>
          <a:xfrm>
            <a:off x="4462463" y="1268413"/>
            <a:ext cx="4483100" cy="3475037"/>
          </a:xfrm>
        </p:spPr>
      </p:sp>
      <p:pic>
        <p:nvPicPr>
          <p:cNvPr id="10" name="Picture 2" descr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9274" y="1250950"/>
            <a:ext cx="5062164" cy="349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feld 10"/>
          <p:cNvSpPr txBox="1"/>
          <p:nvPr/>
        </p:nvSpPr>
        <p:spPr>
          <a:xfrm>
            <a:off x="3842124" y="4753789"/>
            <a:ext cx="53191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Quelle: Aus Präsentation für das Projekt OSM@BB. Freye, Nestler. LISUM. </a:t>
            </a:r>
            <a:endParaRPr lang="de-DE" sz="1000" dirty="0"/>
          </a:p>
        </p:txBody>
      </p:sp>
      <p:sp>
        <p:nvSpPr>
          <p:cNvPr id="15" name="Inhaltsplatzhalter 7"/>
          <p:cNvSpPr>
            <a:spLocks noGrp="1"/>
          </p:cNvSpPr>
          <p:nvPr>
            <p:ph sz="quarter" idx="13"/>
          </p:nvPr>
        </p:nvSpPr>
        <p:spPr>
          <a:xfrm>
            <a:off x="430213" y="250825"/>
            <a:ext cx="5764212" cy="276225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b="0" dirty="0"/>
              <a:t>Was sind OER? </a:t>
            </a:r>
          </a:p>
        </p:txBody>
      </p:sp>
      <p:sp>
        <p:nvSpPr>
          <p:cNvPr id="13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334963" y="6519863"/>
            <a:ext cx="6986587" cy="1873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WS - Freie </a:t>
            </a:r>
            <a:r>
              <a:rPr lang="de-DE" sz="9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Bildungsmaterialien (OER</a:t>
            </a:r>
            <a:r>
              <a:rPr lang="de-DE" sz="9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). </a:t>
            </a:r>
            <a:r>
              <a:rPr lang="de-DE" sz="9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LISUM. 27.03.2019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Inhaltsplatzhalter 1"/>
          <p:cNvSpPr>
            <a:spLocks noGrp="1"/>
          </p:cNvSpPr>
          <p:nvPr>
            <p:ph idx="1"/>
          </p:nvPr>
        </p:nvSpPr>
        <p:spPr>
          <a:xfrm>
            <a:off x="430213" y="1924050"/>
            <a:ext cx="3889375" cy="417671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de-DE" dirty="0" smtClean="0"/>
              <a:t>Darstellung wenn es darum geht, </a:t>
            </a:r>
          </a:p>
          <a:p>
            <a:pPr marL="0" indent="0" eaLnBrk="1" hangingPunct="1">
              <a:buNone/>
            </a:pPr>
            <a:r>
              <a:rPr lang="de-DE" dirty="0" smtClean="0"/>
              <a:t>Lehrende in Bezug auf die Akzeptanz </a:t>
            </a:r>
          </a:p>
          <a:p>
            <a:pPr marL="0" indent="0" eaLnBrk="1" hangingPunct="1">
              <a:buNone/>
            </a:pPr>
            <a:r>
              <a:rPr lang="de-DE" dirty="0" smtClean="0"/>
              <a:t>neuer Technologien in Gruppen </a:t>
            </a:r>
          </a:p>
          <a:p>
            <a:pPr marL="0" indent="0" eaLnBrk="1" hangingPunct="1">
              <a:buNone/>
            </a:pPr>
            <a:r>
              <a:rPr lang="de-DE" dirty="0"/>
              <a:t>e</a:t>
            </a:r>
            <a:r>
              <a:rPr lang="de-DE" dirty="0" smtClean="0"/>
              <a:t>inzuteilen:</a:t>
            </a:r>
          </a:p>
          <a:p>
            <a:pPr eaLnBrk="1" hangingPunct="1"/>
            <a:r>
              <a:rPr lang="de-DE" dirty="0"/>
              <a:t>Die </a:t>
            </a:r>
            <a:r>
              <a:rPr lang="de-DE" dirty="0" smtClean="0"/>
              <a:t>Spitze</a:t>
            </a:r>
          </a:p>
          <a:p>
            <a:pPr eaLnBrk="1" hangingPunct="1"/>
            <a:r>
              <a:rPr lang="de-DE" dirty="0" smtClean="0"/>
              <a:t>Die Scharfsinnigen</a:t>
            </a:r>
          </a:p>
          <a:p>
            <a:pPr eaLnBrk="1" hangingPunct="1"/>
            <a:r>
              <a:rPr lang="de-DE" dirty="0" smtClean="0"/>
              <a:t>Der </a:t>
            </a:r>
            <a:r>
              <a:rPr lang="de-DE" dirty="0"/>
              <a:t>Schaft / Das </a:t>
            </a:r>
            <a:r>
              <a:rPr lang="de-DE" dirty="0" smtClean="0"/>
              <a:t>Holz</a:t>
            </a:r>
            <a:r>
              <a:rPr lang="de-DE" baseline="30000" dirty="0" smtClean="0">
                <a:hlinkClick r:id="rId3"/>
              </a:rPr>
              <a:t>1</a:t>
            </a:r>
            <a:endParaRPr lang="de-DE" baseline="30000" dirty="0" smtClean="0"/>
          </a:p>
          <a:p>
            <a:pPr eaLnBrk="1" hangingPunct="1"/>
            <a:r>
              <a:rPr lang="de-DE" dirty="0" smtClean="0"/>
              <a:t>Die Anhängsel</a:t>
            </a:r>
          </a:p>
          <a:p>
            <a:pPr eaLnBrk="1" hangingPunct="1"/>
            <a:r>
              <a:rPr lang="de-DE" dirty="0" smtClean="0"/>
              <a:t>Die Muffen</a:t>
            </a:r>
          </a:p>
          <a:p>
            <a:pPr eaLnBrk="1" hangingPunct="1"/>
            <a:r>
              <a:rPr lang="de-DE" dirty="0" smtClean="0"/>
              <a:t>Die </a:t>
            </a:r>
            <a:r>
              <a:rPr lang="de-DE" dirty="0"/>
              <a:t>Radierer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altLang="de-DE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Seite </a:t>
            </a:r>
            <a:fld id="{5B2B0D42-BB14-4299-8844-B8C60AC27C71}" type="slidenum">
              <a:rPr lang="de-DE"/>
              <a:pPr>
                <a:defRPr/>
              </a:pPr>
              <a:t>8</a:t>
            </a:fld>
            <a:endParaRPr lang="de-DE" dirty="0"/>
          </a:p>
        </p:txBody>
      </p:sp>
      <p:sp>
        <p:nvSpPr>
          <p:cNvPr id="18438" name="Titel 5"/>
          <p:cNvSpPr>
            <a:spLocks noGrp="1"/>
          </p:cNvSpPr>
          <p:nvPr>
            <p:ph type="title"/>
          </p:nvPr>
        </p:nvSpPr>
        <p:spPr>
          <a:xfrm>
            <a:off x="430213" y="1184275"/>
            <a:ext cx="3889375" cy="609600"/>
          </a:xfrm>
        </p:spPr>
        <p:txBody>
          <a:bodyPr/>
          <a:lstStyle/>
          <a:p>
            <a:pPr eaLnBrk="1" hangingPunct="1"/>
            <a:r>
              <a:rPr lang="de-DE" dirty="0"/>
              <a:t>OER in der Schule? –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Schritt </a:t>
            </a:r>
            <a:r>
              <a:rPr lang="de-DE" dirty="0"/>
              <a:t>für Schritt</a:t>
            </a:r>
            <a:endParaRPr lang="de-DE" altLang="de-DE" dirty="0" smtClean="0"/>
          </a:p>
        </p:txBody>
      </p:sp>
      <p:sp>
        <p:nvSpPr>
          <p:cNvPr id="18439" name="Bildplatzhalter 9"/>
          <p:cNvSpPr>
            <a:spLocks noGrp="1" noTextEdit="1"/>
          </p:cNvSpPr>
          <p:nvPr>
            <p:ph type="pic" sz="quarter" idx="13"/>
          </p:nvPr>
        </p:nvSpPr>
        <p:spPr>
          <a:xfrm>
            <a:off x="4462463" y="1268413"/>
            <a:ext cx="4483100" cy="3475037"/>
          </a:xfrm>
        </p:spPr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2714" y="1268413"/>
            <a:ext cx="4939199" cy="4101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Inhaltsplatzhalter 7"/>
          <p:cNvSpPr>
            <a:spLocks noGrp="1"/>
          </p:cNvSpPr>
          <p:nvPr>
            <p:ph sz="quarter" idx="13"/>
          </p:nvPr>
        </p:nvSpPr>
        <p:spPr>
          <a:xfrm>
            <a:off x="430213" y="250825"/>
            <a:ext cx="5764212" cy="276225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b="0" dirty="0"/>
              <a:t>Was sind OER? 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4022239" y="5381625"/>
            <a:ext cx="47026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hlinkClick r:id="rId5"/>
              </a:rPr>
              <a:t>CC </a:t>
            </a:r>
            <a:r>
              <a:rPr lang="de-DE" sz="1000" dirty="0">
                <a:hlinkClick r:id="rId5"/>
              </a:rPr>
              <a:t>BY 4.0.</a:t>
            </a:r>
            <a:r>
              <a:rPr lang="de-DE" sz="1000" dirty="0"/>
              <a:t> </a:t>
            </a:r>
            <a:r>
              <a:rPr lang="de-DE" sz="1000" dirty="0" smtClean="0"/>
              <a:t>Ralf </a:t>
            </a:r>
            <a:r>
              <a:rPr lang="de-DE" sz="1000" dirty="0"/>
              <a:t>Appelt (für die Grafik) und Karoline </a:t>
            </a:r>
            <a:r>
              <a:rPr lang="de-DE" sz="1000" dirty="0" err="1"/>
              <a:t>Oakes</a:t>
            </a:r>
            <a:r>
              <a:rPr lang="de-DE" sz="1000" dirty="0"/>
              <a:t> und </a:t>
            </a:r>
            <a:r>
              <a:rPr lang="de-DE" sz="1000" dirty="0" err="1"/>
              <a:t>Jöran</a:t>
            </a:r>
            <a:r>
              <a:rPr lang="de-DE" sz="1000" dirty="0"/>
              <a:t> </a:t>
            </a:r>
            <a:r>
              <a:rPr lang="de-DE" sz="1000" dirty="0" err="1"/>
              <a:t>Muuß-Merholz</a:t>
            </a:r>
            <a:r>
              <a:rPr lang="de-DE" sz="1000" dirty="0"/>
              <a:t> (für den Text) für </a:t>
            </a:r>
            <a:r>
              <a:rPr lang="de-DE" sz="1000" dirty="0" err="1"/>
              <a:t>OERinfo</a:t>
            </a:r>
            <a:r>
              <a:rPr lang="de-DE" sz="1000" dirty="0"/>
              <a:t>. Das Werk basiert auf der </a:t>
            </a:r>
            <a:r>
              <a:rPr lang="de-DE" sz="1000" dirty="0" err="1"/>
              <a:t>Grafik„The</a:t>
            </a:r>
            <a:r>
              <a:rPr lang="de-DE" sz="1000" dirty="0"/>
              <a:t> </a:t>
            </a:r>
            <a:r>
              <a:rPr lang="de-DE" sz="1000" dirty="0" err="1"/>
              <a:t>pencil</a:t>
            </a:r>
            <a:r>
              <a:rPr lang="de-DE" sz="1000" dirty="0"/>
              <a:t> </a:t>
            </a:r>
            <a:r>
              <a:rPr lang="de-DE" sz="1000" dirty="0" err="1"/>
              <a:t>metaphor</a:t>
            </a:r>
            <a:r>
              <a:rPr lang="de-DE" sz="1000" dirty="0"/>
              <a:t>“ von </a:t>
            </a:r>
            <a:r>
              <a:rPr lang="de-DE" sz="1000" dirty="0" err="1">
                <a:hlinkClick r:id="rId6"/>
              </a:rPr>
              <a:t>Lindy</a:t>
            </a:r>
            <a:r>
              <a:rPr lang="de-DE" sz="1000" dirty="0">
                <a:hlinkClick r:id="rId6"/>
              </a:rPr>
              <a:t> </a:t>
            </a:r>
            <a:r>
              <a:rPr lang="de-DE" sz="1000" dirty="0" err="1">
                <a:hlinkClick r:id="rId6"/>
              </a:rPr>
              <a:t>Orwin</a:t>
            </a:r>
            <a:r>
              <a:rPr lang="de-DE" sz="1000" dirty="0"/>
              <a:t> unter der Lizenz </a:t>
            </a:r>
            <a:r>
              <a:rPr lang="de-DE" sz="1000" dirty="0">
                <a:hlinkClick r:id="rId5"/>
              </a:rPr>
              <a:t>CC BY 4.0.</a:t>
            </a:r>
            <a:r>
              <a:rPr lang="de-DE" sz="1000" dirty="0"/>
              <a:t>, veröffentlicht 2015 in The William </a:t>
            </a:r>
            <a:r>
              <a:rPr lang="de-DE" sz="1000" dirty="0" err="1"/>
              <a:t>and</a:t>
            </a:r>
            <a:r>
              <a:rPr lang="de-DE" sz="1000" dirty="0"/>
              <a:t> Flora Hewlett </a:t>
            </a:r>
            <a:r>
              <a:rPr lang="de-DE" sz="1000" dirty="0" err="1"/>
              <a:t>Foundation</a:t>
            </a:r>
            <a:r>
              <a:rPr lang="de-DE" sz="1000" dirty="0"/>
              <a:t>: </a:t>
            </a:r>
            <a:r>
              <a:rPr lang="de-DE" sz="1000" dirty="0">
                <a:hlinkClick r:id="rId7"/>
              </a:rPr>
              <a:t>„Open Educational Resources. </a:t>
            </a:r>
            <a:r>
              <a:rPr lang="de-DE" sz="1000" dirty="0" err="1">
                <a:hlinkClick r:id="rId7"/>
              </a:rPr>
              <a:t>Advancing</a:t>
            </a:r>
            <a:r>
              <a:rPr lang="de-DE" sz="1000" dirty="0">
                <a:hlinkClick r:id="rId7"/>
              </a:rPr>
              <a:t> </a:t>
            </a:r>
            <a:r>
              <a:rPr lang="de-DE" sz="1000" dirty="0" err="1">
                <a:hlinkClick r:id="rId7"/>
              </a:rPr>
              <a:t>Widespread</a:t>
            </a:r>
            <a:r>
              <a:rPr lang="de-DE" sz="1000" dirty="0">
                <a:hlinkClick r:id="rId7"/>
              </a:rPr>
              <a:t> Adoption </a:t>
            </a:r>
            <a:r>
              <a:rPr lang="de-DE" sz="1000" dirty="0" err="1">
                <a:hlinkClick r:id="rId7"/>
              </a:rPr>
              <a:t>to</a:t>
            </a:r>
            <a:r>
              <a:rPr lang="de-DE" sz="1000" dirty="0">
                <a:hlinkClick r:id="rId7"/>
              </a:rPr>
              <a:t> </a:t>
            </a:r>
            <a:r>
              <a:rPr lang="de-DE" sz="1000" dirty="0" err="1">
                <a:hlinkClick r:id="rId7"/>
              </a:rPr>
              <a:t>Improve</a:t>
            </a:r>
            <a:r>
              <a:rPr lang="de-DE" sz="1000" dirty="0">
                <a:hlinkClick r:id="rId7"/>
              </a:rPr>
              <a:t> </a:t>
            </a:r>
            <a:r>
              <a:rPr lang="de-DE" sz="1000" dirty="0" err="1">
                <a:hlinkClick r:id="rId7"/>
              </a:rPr>
              <a:t>Instruction</a:t>
            </a:r>
            <a:r>
              <a:rPr lang="de-DE" sz="1000" dirty="0">
                <a:hlinkClick r:id="rId7"/>
              </a:rPr>
              <a:t> </a:t>
            </a:r>
            <a:r>
              <a:rPr lang="de-DE" sz="1000" dirty="0" err="1">
                <a:hlinkClick r:id="rId7"/>
              </a:rPr>
              <a:t>and</a:t>
            </a:r>
            <a:r>
              <a:rPr lang="de-DE" sz="1000" dirty="0">
                <a:hlinkClick r:id="rId7"/>
              </a:rPr>
              <a:t> Learning“</a:t>
            </a:r>
            <a:r>
              <a:rPr lang="de-DE" sz="1000" dirty="0"/>
              <a:t>.</a:t>
            </a:r>
          </a:p>
        </p:txBody>
      </p:sp>
      <p:sp>
        <p:nvSpPr>
          <p:cNvPr id="11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334963" y="6519863"/>
            <a:ext cx="6986587" cy="1873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sz="9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WS - Freie </a:t>
            </a:r>
            <a:r>
              <a:rPr lang="de-DE" sz="9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Bildungsmaterialien </a:t>
            </a:r>
            <a:r>
              <a:rPr lang="de-DE" sz="9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(OER</a:t>
            </a:r>
            <a:r>
              <a:rPr lang="de-DE" sz="9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). </a:t>
            </a:r>
            <a:r>
              <a:rPr lang="de-DE" sz="9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LISUM. 27.03.2019</a:t>
            </a:r>
          </a:p>
        </p:txBody>
      </p:sp>
    </p:spTree>
    <p:extLst>
      <p:ext uri="{BB962C8B-B14F-4D97-AF65-F5344CB8AC3E}">
        <p14:creationId xmlns:p14="http://schemas.microsoft.com/office/powerpoint/2010/main" val="79311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Inhaltsplatzhalter 1"/>
          <p:cNvSpPr>
            <a:spLocks noGrp="1"/>
          </p:cNvSpPr>
          <p:nvPr>
            <p:ph idx="1"/>
          </p:nvPr>
        </p:nvSpPr>
        <p:spPr>
          <a:xfrm>
            <a:off x="430213" y="1924050"/>
            <a:ext cx="3889375" cy="417671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de-DE" dirty="0" smtClean="0"/>
              <a:t>Unterstützung von Lehrkräfte </a:t>
            </a:r>
          </a:p>
          <a:p>
            <a:pPr marL="0" indent="0" eaLnBrk="1" hangingPunct="1">
              <a:buNone/>
            </a:pPr>
            <a:r>
              <a:rPr lang="de-DE" dirty="0" smtClean="0"/>
              <a:t>aller Schulstufen bei der </a:t>
            </a:r>
          </a:p>
          <a:p>
            <a:pPr marL="0" indent="0" eaLnBrk="1" hangingPunct="1">
              <a:buNone/>
            </a:pPr>
            <a:r>
              <a:rPr lang="de-DE" dirty="0" smtClean="0"/>
              <a:t>Qualitätsentwicklung und </a:t>
            </a:r>
          </a:p>
          <a:p>
            <a:pPr marL="0" indent="0" eaLnBrk="1" hangingPunct="1">
              <a:buNone/>
            </a:pPr>
            <a:r>
              <a:rPr lang="de-DE" dirty="0" smtClean="0"/>
              <a:t>Qualitätssicherung des Unterrichts </a:t>
            </a:r>
          </a:p>
          <a:p>
            <a:pPr marL="0" indent="0" eaLnBrk="1" hangingPunct="1">
              <a:buNone/>
            </a:pPr>
            <a:r>
              <a:rPr lang="de-DE" dirty="0" smtClean="0"/>
              <a:t>in den MINT-Fächern.</a:t>
            </a:r>
            <a:br>
              <a:rPr lang="de-DE" dirty="0" smtClean="0"/>
            </a:br>
            <a:endParaRPr lang="de-DE" altLang="de-DE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Seite </a:t>
            </a:r>
            <a:fld id="{5B2B0D42-BB14-4299-8844-B8C60AC27C71}" type="slidenum">
              <a:rPr lang="de-DE"/>
              <a:pPr>
                <a:defRPr/>
              </a:pPr>
              <a:t>9</a:t>
            </a:fld>
            <a:endParaRPr lang="de-DE" dirty="0"/>
          </a:p>
        </p:txBody>
      </p:sp>
      <p:sp>
        <p:nvSpPr>
          <p:cNvPr id="18438" name="Titel 5"/>
          <p:cNvSpPr>
            <a:spLocks noGrp="1"/>
          </p:cNvSpPr>
          <p:nvPr>
            <p:ph type="title"/>
          </p:nvPr>
        </p:nvSpPr>
        <p:spPr>
          <a:xfrm>
            <a:off x="430213" y="1184275"/>
            <a:ext cx="3889375" cy="609600"/>
          </a:xfrm>
        </p:spPr>
        <p:txBody>
          <a:bodyPr/>
          <a:lstStyle/>
          <a:p>
            <a:pPr eaLnBrk="1" hangingPunct="1"/>
            <a:r>
              <a:rPr lang="de-DE" dirty="0" smtClean="0"/>
              <a:t>OER </a:t>
            </a:r>
            <a:r>
              <a:rPr lang="de-DE" dirty="0"/>
              <a:t>Aktivitäten - Land Berlin</a:t>
            </a:r>
            <a:br>
              <a:rPr lang="de-DE" dirty="0"/>
            </a:br>
            <a:r>
              <a:rPr lang="de-DE" sz="1800" dirty="0"/>
              <a:t>Bsp.: </a:t>
            </a:r>
            <a:r>
              <a:rPr lang="de-DE" sz="1800" dirty="0" err="1"/>
              <a:t>iMint</a:t>
            </a:r>
            <a:r>
              <a:rPr lang="de-DE" sz="1800" dirty="0"/>
              <a:t>-Akademie</a:t>
            </a:r>
            <a:endParaRPr lang="de-DE" altLang="de-DE" dirty="0" smtClean="0"/>
          </a:p>
        </p:txBody>
      </p:sp>
      <p:sp>
        <p:nvSpPr>
          <p:cNvPr id="11" name="Textfeld 10"/>
          <p:cNvSpPr txBox="1"/>
          <p:nvPr/>
        </p:nvSpPr>
        <p:spPr>
          <a:xfrm>
            <a:off x="4080249" y="4594939"/>
            <a:ext cx="5319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Quelle: </a:t>
            </a:r>
            <a:r>
              <a:rPr lang="de-DE" sz="1000" dirty="0" smtClean="0">
                <a:hlinkClick r:id="rId3"/>
              </a:rPr>
              <a:t>https://bildungsserver.berlin-brandenburg.de/unterricht/faecher/mathematik-naturwissenschaften/mint/i-mint-akademie/wir-ueber-uns/nc/nc/</a:t>
            </a:r>
            <a:r>
              <a:rPr lang="de-DE" sz="1000" dirty="0" smtClean="0"/>
              <a:t>. Abgerufen am: 25.03.19</a:t>
            </a:r>
            <a:endParaRPr lang="de-DE" sz="1000" dirty="0"/>
          </a:p>
        </p:txBody>
      </p:sp>
      <p:pic>
        <p:nvPicPr>
          <p:cNvPr id="14" name="Inhaltsplatzhalt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000500" y="1793875"/>
            <a:ext cx="5143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Inhaltsplatzhalt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dirty="0"/>
              <a:t>Beispiele für Aktivitäten im Bereich OER  </a:t>
            </a:r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334963" y="6519863"/>
            <a:ext cx="6986587" cy="1873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sz="900" dirty="0">
                <a:solidFill>
                  <a:schemeClr val="tx1">
                    <a:tint val="75000"/>
                  </a:schemeClr>
                </a:solidFill>
              </a:rPr>
              <a:t>WS - Freie Bildungsmaterialien (OER). LISUM. 27.03.2019</a:t>
            </a:r>
          </a:p>
        </p:txBody>
      </p:sp>
    </p:spTree>
    <p:extLst>
      <p:ext uri="{BB962C8B-B14F-4D97-AF65-F5344CB8AC3E}">
        <p14:creationId xmlns:p14="http://schemas.microsoft.com/office/powerpoint/2010/main" val="134837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N_Master_Office2007">
  <a:themeElements>
    <a:clrScheme name="SEN_Master">
      <a:dk1>
        <a:sysClr val="windowText" lastClr="000000"/>
      </a:dk1>
      <a:lt1>
        <a:sysClr val="window" lastClr="FFFFFF"/>
      </a:lt1>
      <a:dk2>
        <a:srgbClr val="2A4A96"/>
      </a:dk2>
      <a:lt2>
        <a:srgbClr val="EEECE1"/>
      </a:lt2>
      <a:accent1>
        <a:srgbClr val="E2002D"/>
      </a:accent1>
      <a:accent2>
        <a:srgbClr val="766E69"/>
      </a:accent2>
      <a:accent3>
        <a:srgbClr val="2A4A96"/>
      </a:accent3>
      <a:accent4>
        <a:srgbClr val="6A8AD5"/>
      </a:accent4>
      <a:accent5>
        <a:srgbClr val="AEA8A4"/>
      </a:accent5>
      <a:accent6>
        <a:srgbClr val="FF5476"/>
      </a:accent6>
      <a:hlink>
        <a:srgbClr val="E2002D"/>
      </a:hlink>
      <a:folHlink>
        <a:srgbClr val="766E69"/>
      </a:folHlink>
    </a:clrScheme>
    <a:fontScheme name="SEN_Master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F548E07-97B1-467F-9489-A94250212E43}">
  <ds:schemaRefs>
    <ds:schemaRef ds:uri="http://purl.org/dc/dcmitype/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6C33C93-6861-4C36-825A-4A96BE6180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E1F074F-F2A5-4B7F-8FD1-892A319549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SEN_Master_Office2007</Template>
  <TotalTime>0</TotalTime>
  <Words>1043</Words>
  <Application>Microsoft Office PowerPoint</Application>
  <PresentationFormat>Bildschirmpräsentation (4:3)</PresentationFormat>
  <Paragraphs>166</Paragraphs>
  <Slides>16</Slides>
  <Notes>16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SEN_Master_Office2007</vt:lpstr>
      <vt:lpstr>PowerPoint-Präsentation</vt:lpstr>
      <vt:lpstr>Ablauf</vt:lpstr>
      <vt:lpstr>Zeitliche Einordnung</vt:lpstr>
      <vt:lpstr>Begriffsbestimmung</vt:lpstr>
      <vt:lpstr>Wesensmerkmale von OER</vt:lpstr>
      <vt:lpstr>Creative Commons Lizenz als Standard für OER</vt:lpstr>
      <vt:lpstr>Beispiele für Vorteile</vt:lpstr>
      <vt:lpstr>OER in der Schule? –  Schritt für Schritt</vt:lpstr>
      <vt:lpstr>OER Aktivitäten - Land Berlin Bsp.: iMint-Akademie</vt:lpstr>
      <vt:lpstr>PowerPoint-Präsentation</vt:lpstr>
      <vt:lpstr>OER Aktivitäten - Land Berlin Bsp.: Schulberaterinnen und Schulberater für OER</vt:lpstr>
      <vt:lpstr>PowerPoint-Präsentation</vt:lpstr>
      <vt:lpstr>PowerPoint-Präsentation</vt:lpstr>
      <vt:lpstr>Arbeitsphase – OER-Puzzle</vt:lpstr>
      <vt:lpstr>Arbeitsphase – OER-Brettspiel</vt:lpstr>
      <vt:lpstr>PowerPoint-Präsentation</vt:lpstr>
    </vt:vector>
  </TitlesOfParts>
  <Company>SenBJW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Liebig, Adrian</dc:creator>
  <cp:lastModifiedBy>Liebig, Adrian</cp:lastModifiedBy>
  <cp:revision>28</cp:revision>
  <cp:lastPrinted>2012-02-21T15:32:51Z</cp:lastPrinted>
  <dcterms:created xsi:type="dcterms:W3CDTF">2014-05-19T11:16:02Z</dcterms:created>
  <dcterms:modified xsi:type="dcterms:W3CDTF">2019-04-11T09:03:03Z</dcterms:modified>
</cp:coreProperties>
</file>