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5"/>
  </p:notesMasterIdLst>
  <p:sldIdLst>
    <p:sldId id="307" r:id="rId2"/>
    <p:sldId id="381" r:id="rId3"/>
    <p:sldId id="382" r:id="rId4"/>
    <p:sldId id="385" r:id="rId5"/>
    <p:sldId id="435" r:id="rId6"/>
    <p:sldId id="412" r:id="rId7"/>
    <p:sldId id="386" r:id="rId8"/>
    <p:sldId id="436" r:id="rId9"/>
    <p:sldId id="437" r:id="rId10"/>
    <p:sldId id="438" r:id="rId11"/>
    <p:sldId id="432" r:id="rId12"/>
    <p:sldId id="389" r:id="rId13"/>
    <p:sldId id="400" r:id="rId14"/>
    <p:sldId id="413" r:id="rId15"/>
    <p:sldId id="439" r:id="rId16"/>
    <p:sldId id="414" r:id="rId17"/>
    <p:sldId id="415" r:id="rId18"/>
    <p:sldId id="416" r:id="rId19"/>
    <p:sldId id="417" r:id="rId20"/>
    <p:sldId id="418" r:id="rId21"/>
    <p:sldId id="419" r:id="rId22"/>
    <p:sldId id="420" r:id="rId23"/>
    <p:sldId id="421" r:id="rId24"/>
    <p:sldId id="422" r:id="rId25"/>
    <p:sldId id="423" r:id="rId26"/>
    <p:sldId id="424" r:id="rId27"/>
    <p:sldId id="425" r:id="rId28"/>
    <p:sldId id="426" r:id="rId29"/>
    <p:sldId id="431" r:id="rId30"/>
    <p:sldId id="430" r:id="rId31"/>
    <p:sldId id="429" r:id="rId32"/>
    <p:sldId id="427" r:id="rId33"/>
    <p:sldId id="397" r:id="rId34"/>
  </p:sldIdLst>
  <p:sldSz cx="9144000" cy="6858000" type="screen4x3"/>
  <p:notesSz cx="6858000" cy="9144000"/>
  <p:embeddedFontLst>
    <p:embeddedFont>
      <p:font typeface="Calibri" pitchFamily="34" charset="0"/>
      <p:regular r:id="rId36"/>
      <p:bold r:id="rId37"/>
      <p:italic r:id="rId38"/>
      <p:boldItalic r:id="rId39"/>
    </p:embeddedFont>
    <p:embeddedFont>
      <p:font typeface="Franklin Gothic Book" charset="0"/>
      <p:regular r:id="rId40"/>
      <p:italic r:id="rId41"/>
    </p:embeddedFont>
    <p:embeddedFont>
      <p:font typeface="Trebuchet MS" pitchFamily="34" charset="0"/>
      <p:regular r:id="rId42"/>
      <p:bold r:id="rId43"/>
      <p:italic r:id="rId44"/>
      <p:boldItalic r:id="rId45"/>
    </p:embeddedFont>
  </p:embeddedFont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2920"/>
    <a:srgbClr val="323A62"/>
    <a:srgbClr val="5C9AD2"/>
    <a:srgbClr val="5988D5"/>
    <a:srgbClr val="4A7ED2"/>
    <a:srgbClr val="4274B0"/>
    <a:srgbClr val="1F497D"/>
    <a:srgbClr val="9334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803"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8.fntdata"/><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zmkserv1\Projekte$\Projekte-Forschung\Monitoring\12_Kooperation%20MeMo%20DFG-Projekt\2_Quantitative%20Erhebung\Auswertung%20OFB\2_Auswertung%20MeMo\Schwerpunkt%20MeMo\Diagramme_MeMo.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rof.%20Bernd%20Schorb\AppData\Local\Temp\Diagramme_MeMo.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Prof.%20Bernd%20Schorb\AppData\Local\Temp\Diagramme_MeMo.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Prof.%20Bernd%20Schorb\AppData\Local\Temp\Diagramme_MeMo.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Prof.%20Bernd%20Schorb\AppData\Local\Temp\Diagramme_MeMo.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tx>
        <c:rich>
          <a:bodyPr/>
          <a:lstStyle/>
          <a:p>
            <a:pPr>
              <a:defRPr/>
            </a:pPr>
            <a:r>
              <a:rPr lang="de-DE" sz="2000" dirty="0" smtClean="0"/>
              <a:t>Bedeutung der Information im Internet</a:t>
            </a:r>
            <a:endParaRPr lang="de-DE" sz="2000" dirty="0"/>
          </a:p>
        </c:rich>
      </c:tx>
      <c:layout>
        <c:manualLayout>
          <c:xMode val="edge"/>
          <c:yMode val="edge"/>
          <c:x val="0.25253582890694776"/>
          <c:y val="1.3448224834321872E-2"/>
        </c:manualLayout>
      </c:layout>
      <c:overlay val="1"/>
    </c:title>
    <c:plotArea>
      <c:layout>
        <c:manualLayout>
          <c:layoutTarget val="inner"/>
          <c:xMode val="edge"/>
          <c:yMode val="edge"/>
          <c:x val="0.40247999035456533"/>
          <c:y val="0.25462962962962982"/>
          <c:w val="0.5561651966649046"/>
          <c:h val="0.46999599008457282"/>
        </c:manualLayout>
      </c:layout>
      <c:barChart>
        <c:barDir val="bar"/>
        <c:grouping val="percentStacked"/>
        <c:ser>
          <c:idx val="0"/>
          <c:order val="0"/>
          <c:tx>
            <c:strRef>
              <c:f>Tabelle1!$B$155</c:f>
              <c:strCache>
                <c:ptCount val="1"/>
                <c:pt idx="0">
                  <c:v>sehr wichtig</c:v>
                </c:pt>
              </c:strCache>
            </c:strRef>
          </c:tx>
          <c:spPr>
            <a:solidFill>
              <a:schemeClr val="tx2">
                <a:lumMod val="75000"/>
              </a:schemeClr>
            </a:solidFill>
          </c:spPr>
          <c:dLbls>
            <c:txPr>
              <a:bodyPr/>
              <a:lstStyle/>
              <a:p>
                <a:pPr>
                  <a:defRPr>
                    <a:solidFill>
                      <a:schemeClr val="bg1"/>
                    </a:solidFill>
                  </a:defRPr>
                </a:pPr>
                <a:endParaRPr lang="de-DE"/>
              </a:p>
            </c:txPr>
            <c:showVal val="1"/>
          </c:dLbls>
          <c:cat>
            <c:strRef>
              <c:f>Tabelle1!$A$156:$A$157</c:f>
              <c:strCache>
                <c:ptCount val="2"/>
                <c:pt idx="0">
                  <c:v>Neuigkeiten im Bereich Lifestyle, Promis und Sensationen</c:v>
                </c:pt>
                <c:pt idx="1">
                  <c:v>aktuelle Nachrichten aus Politik, Umwelt und Gesellschaft</c:v>
                </c:pt>
              </c:strCache>
            </c:strRef>
          </c:cat>
          <c:val>
            <c:numRef>
              <c:f>Tabelle1!$B$156:$B$157</c:f>
              <c:numCache>
                <c:formatCode>General</c:formatCode>
                <c:ptCount val="2"/>
                <c:pt idx="0">
                  <c:v>16.8</c:v>
                </c:pt>
                <c:pt idx="1">
                  <c:v>42.9</c:v>
                </c:pt>
              </c:numCache>
            </c:numRef>
          </c:val>
        </c:ser>
        <c:ser>
          <c:idx val="1"/>
          <c:order val="1"/>
          <c:tx>
            <c:strRef>
              <c:f>Tabelle1!$C$155</c:f>
              <c:strCache>
                <c:ptCount val="1"/>
                <c:pt idx="0">
                  <c:v>eher wichtig</c:v>
                </c:pt>
              </c:strCache>
            </c:strRef>
          </c:tx>
          <c:spPr>
            <a:solidFill>
              <a:srgbClr val="0070C0"/>
            </a:solidFill>
          </c:spPr>
          <c:dLbls>
            <c:dLbl>
              <c:idx val="1"/>
              <c:layout/>
              <c:tx>
                <c:rich>
                  <a:bodyPr/>
                  <a:lstStyle/>
                  <a:p>
                    <a:r>
                      <a:rPr lang="en-US">
                        <a:solidFill>
                          <a:schemeClr val="bg1"/>
                        </a:solidFill>
                      </a:rPr>
                      <a:t>25,0</a:t>
                    </a:r>
                  </a:p>
                </c:rich>
              </c:tx>
              <c:showVal val="1"/>
            </c:dLbl>
            <c:txPr>
              <a:bodyPr/>
              <a:lstStyle/>
              <a:p>
                <a:pPr>
                  <a:defRPr>
                    <a:solidFill>
                      <a:schemeClr val="bg1"/>
                    </a:solidFill>
                  </a:defRPr>
                </a:pPr>
                <a:endParaRPr lang="de-DE"/>
              </a:p>
            </c:txPr>
            <c:showVal val="1"/>
          </c:dLbls>
          <c:cat>
            <c:strRef>
              <c:f>Tabelle1!$A$156:$A$157</c:f>
              <c:strCache>
                <c:ptCount val="2"/>
                <c:pt idx="0">
                  <c:v>Neuigkeiten im Bereich Lifestyle, Promis und Sensationen</c:v>
                </c:pt>
                <c:pt idx="1">
                  <c:v>aktuelle Nachrichten aus Politik, Umwelt und Gesellschaft</c:v>
                </c:pt>
              </c:strCache>
            </c:strRef>
          </c:cat>
          <c:val>
            <c:numRef>
              <c:f>Tabelle1!$C$156:$C$157</c:f>
              <c:numCache>
                <c:formatCode>General</c:formatCode>
                <c:ptCount val="2"/>
                <c:pt idx="0">
                  <c:v>19.3</c:v>
                </c:pt>
                <c:pt idx="1">
                  <c:v>25</c:v>
                </c:pt>
              </c:numCache>
            </c:numRef>
          </c:val>
        </c:ser>
        <c:ser>
          <c:idx val="2"/>
          <c:order val="2"/>
          <c:tx>
            <c:strRef>
              <c:f>Tabelle1!$D$155</c:f>
              <c:strCache>
                <c:ptCount val="1"/>
                <c:pt idx="0">
                  <c:v>mal so/ mal so</c:v>
                </c:pt>
              </c:strCache>
            </c:strRef>
          </c:tx>
          <c:spPr>
            <a:solidFill>
              <a:schemeClr val="accent1">
                <a:lumMod val="60000"/>
                <a:lumOff val="40000"/>
              </a:schemeClr>
            </a:solidFill>
          </c:spPr>
          <c:dLbls>
            <c:showVal val="1"/>
          </c:dLbls>
          <c:cat>
            <c:strRef>
              <c:f>Tabelle1!$A$156:$A$157</c:f>
              <c:strCache>
                <c:ptCount val="2"/>
                <c:pt idx="0">
                  <c:v>Neuigkeiten im Bereich Lifestyle, Promis und Sensationen</c:v>
                </c:pt>
                <c:pt idx="1">
                  <c:v>aktuelle Nachrichten aus Politik, Umwelt und Gesellschaft</c:v>
                </c:pt>
              </c:strCache>
            </c:strRef>
          </c:cat>
          <c:val>
            <c:numRef>
              <c:f>Tabelle1!$D$156:$D$157</c:f>
              <c:numCache>
                <c:formatCode>General</c:formatCode>
                <c:ptCount val="2"/>
                <c:pt idx="0">
                  <c:v>23.7</c:v>
                </c:pt>
                <c:pt idx="1">
                  <c:v>19.600000000000001</c:v>
                </c:pt>
              </c:numCache>
            </c:numRef>
          </c:val>
        </c:ser>
        <c:ser>
          <c:idx val="3"/>
          <c:order val="3"/>
          <c:tx>
            <c:strRef>
              <c:f>Tabelle1!$E$155</c:f>
              <c:strCache>
                <c:ptCount val="1"/>
                <c:pt idx="0">
                  <c:v>eher nicht wichtig</c:v>
                </c:pt>
              </c:strCache>
            </c:strRef>
          </c:tx>
          <c:spPr>
            <a:solidFill>
              <a:schemeClr val="accent1">
                <a:lumMod val="20000"/>
                <a:lumOff val="80000"/>
              </a:schemeClr>
            </a:solidFill>
          </c:spPr>
          <c:dLbls>
            <c:dLbl>
              <c:idx val="0"/>
              <c:layout/>
              <c:tx>
                <c:rich>
                  <a:bodyPr/>
                  <a:lstStyle/>
                  <a:p>
                    <a:r>
                      <a:rPr lang="en-US"/>
                      <a:t>18,0</a:t>
                    </a:r>
                  </a:p>
                </c:rich>
              </c:tx>
              <c:showVal val="1"/>
            </c:dLbl>
            <c:showVal val="1"/>
          </c:dLbls>
          <c:cat>
            <c:strRef>
              <c:f>Tabelle1!$A$156:$A$157</c:f>
              <c:strCache>
                <c:ptCount val="2"/>
                <c:pt idx="0">
                  <c:v>Neuigkeiten im Bereich Lifestyle, Promis und Sensationen</c:v>
                </c:pt>
                <c:pt idx="1">
                  <c:v>aktuelle Nachrichten aus Politik, Umwelt und Gesellschaft</c:v>
                </c:pt>
              </c:strCache>
            </c:strRef>
          </c:cat>
          <c:val>
            <c:numRef>
              <c:f>Tabelle1!$E$156:$E$157</c:f>
              <c:numCache>
                <c:formatCode>General</c:formatCode>
                <c:ptCount val="2"/>
                <c:pt idx="0">
                  <c:v>18</c:v>
                </c:pt>
                <c:pt idx="1">
                  <c:v>7.5</c:v>
                </c:pt>
              </c:numCache>
            </c:numRef>
          </c:val>
        </c:ser>
        <c:ser>
          <c:idx val="4"/>
          <c:order val="4"/>
          <c:tx>
            <c:strRef>
              <c:f>Tabelle1!$F$155</c:f>
              <c:strCache>
                <c:ptCount val="1"/>
                <c:pt idx="0">
                  <c:v>gar nicht wichtig</c:v>
                </c:pt>
              </c:strCache>
            </c:strRef>
          </c:tx>
          <c:spPr>
            <a:solidFill>
              <a:schemeClr val="bg1">
                <a:lumMod val="75000"/>
              </a:schemeClr>
            </a:solidFill>
          </c:spPr>
          <c:dLbls>
            <c:showVal val="1"/>
          </c:dLbls>
          <c:cat>
            <c:strRef>
              <c:f>Tabelle1!$A$156:$A$157</c:f>
              <c:strCache>
                <c:ptCount val="2"/>
                <c:pt idx="0">
                  <c:v>Neuigkeiten im Bereich Lifestyle, Promis und Sensationen</c:v>
                </c:pt>
                <c:pt idx="1">
                  <c:v>aktuelle Nachrichten aus Politik, Umwelt und Gesellschaft</c:v>
                </c:pt>
              </c:strCache>
            </c:strRef>
          </c:cat>
          <c:val>
            <c:numRef>
              <c:f>Tabelle1!$F$156:$F$157</c:f>
              <c:numCache>
                <c:formatCode>General</c:formatCode>
                <c:ptCount val="2"/>
                <c:pt idx="0">
                  <c:v>22.2</c:v>
                </c:pt>
                <c:pt idx="1">
                  <c:v>5.0999999999999996</c:v>
                </c:pt>
              </c:numCache>
            </c:numRef>
          </c:val>
        </c:ser>
        <c:gapWidth val="69"/>
        <c:overlap val="100"/>
        <c:axId val="72066176"/>
        <c:axId val="72067712"/>
      </c:barChart>
      <c:catAx>
        <c:axId val="72066176"/>
        <c:scaling>
          <c:orientation val="minMax"/>
        </c:scaling>
        <c:axPos val="l"/>
        <c:tickLblPos val="nextTo"/>
        <c:txPr>
          <a:bodyPr/>
          <a:lstStyle/>
          <a:p>
            <a:pPr>
              <a:defRPr sz="1200"/>
            </a:pPr>
            <a:endParaRPr lang="de-DE"/>
          </a:p>
        </c:txPr>
        <c:crossAx val="72067712"/>
        <c:crosses val="autoZero"/>
        <c:auto val="1"/>
        <c:lblAlgn val="ctr"/>
        <c:lblOffset val="100"/>
      </c:catAx>
      <c:valAx>
        <c:axId val="72067712"/>
        <c:scaling>
          <c:orientation val="minMax"/>
        </c:scaling>
        <c:axPos val="b"/>
        <c:majorGridlines/>
        <c:numFmt formatCode="0%" sourceLinked="1"/>
        <c:tickLblPos val="nextTo"/>
        <c:crossAx val="72066176"/>
        <c:crosses val="autoZero"/>
        <c:crossBetween val="between"/>
      </c:valAx>
    </c:plotArea>
    <c:legend>
      <c:legendPos val="r"/>
      <c:layout>
        <c:manualLayout>
          <c:xMode val="edge"/>
          <c:yMode val="edge"/>
          <c:x val="2.8816825528387949E-2"/>
          <c:y val="0.83237350539515897"/>
          <c:w val="0.93609545517336956"/>
          <c:h val="0.14543780985710258"/>
        </c:manualLayout>
      </c:layout>
      <c:txPr>
        <a:bodyPr/>
        <a:lstStyle/>
        <a:p>
          <a:pPr>
            <a:defRPr sz="1200"/>
          </a:pPr>
          <a:endParaRPr lang="de-DE"/>
        </a:p>
      </c:txPr>
    </c:legend>
    <c:plotVisOnly val="1"/>
  </c:chart>
  <c:txPr>
    <a:bodyPr/>
    <a:lstStyle/>
    <a:p>
      <a:pPr>
        <a:defRPr sz="1100" baseline="0"/>
      </a:pPr>
      <a:endParaRPr lang="de-DE"/>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tx>
        <c:rich>
          <a:bodyPr/>
          <a:lstStyle/>
          <a:p>
            <a:pPr>
              <a:defRPr/>
            </a:pPr>
            <a:r>
              <a:rPr lang="de-DE" sz="2000" dirty="0" smtClean="0"/>
              <a:t>Themenwahl im Internet: Mädchen</a:t>
            </a:r>
            <a:endParaRPr lang="de-DE" sz="2000" dirty="0"/>
          </a:p>
        </c:rich>
      </c:tx>
      <c:layout>
        <c:manualLayout>
          <c:xMode val="edge"/>
          <c:yMode val="edge"/>
          <c:x val="0.32969197866903682"/>
          <c:y val="7.5182618597933863E-4"/>
        </c:manualLayout>
      </c:layout>
      <c:overlay val="1"/>
    </c:title>
    <c:plotArea>
      <c:layout>
        <c:manualLayout>
          <c:layoutTarget val="inner"/>
          <c:xMode val="edge"/>
          <c:yMode val="edge"/>
          <c:x val="0.48678237095363242"/>
          <c:y val="0.16339869281045771"/>
          <c:w val="0.48109951881014884"/>
          <c:h val="0.73581158972775185"/>
        </c:manualLayout>
      </c:layout>
      <c:barChart>
        <c:barDir val="bar"/>
        <c:grouping val="clustered"/>
        <c:ser>
          <c:idx val="0"/>
          <c:order val="0"/>
          <c:spPr>
            <a:solidFill>
              <a:schemeClr val="accent1">
                <a:lumMod val="75000"/>
              </a:schemeClr>
            </a:solidFill>
          </c:spPr>
          <c:dLbls>
            <c:dLbl>
              <c:idx val="0"/>
              <c:layout/>
              <c:tx>
                <c:rich>
                  <a:bodyPr/>
                  <a:lstStyle/>
                  <a:p>
                    <a:r>
                      <a:rPr lang="en-US"/>
                      <a:t>4,0</a:t>
                    </a:r>
                  </a:p>
                </c:rich>
              </c:tx>
              <c:showVal val="1"/>
            </c:dLbl>
            <c:dLbl>
              <c:idx val="4"/>
              <c:layout/>
              <c:tx>
                <c:rich>
                  <a:bodyPr/>
                  <a:lstStyle/>
                  <a:p>
                    <a:r>
                      <a:rPr lang="en-US"/>
                      <a:t>8,0</a:t>
                    </a:r>
                  </a:p>
                </c:rich>
              </c:tx>
              <c:showVal val="1"/>
            </c:dLbl>
            <c:dLbl>
              <c:idx val="7"/>
              <c:layout/>
              <c:tx>
                <c:rich>
                  <a:bodyPr/>
                  <a:lstStyle/>
                  <a:p>
                    <a:r>
                      <a:rPr lang="en-US"/>
                      <a:t>10,0</a:t>
                    </a:r>
                  </a:p>
                </c:rich>
              </c:tx>
              <c:showVal val="1"/>
            </c:dLbl>
            <c:showVal val="1"/>
          </c:dLbls>
          <c:cat>
            <c:strRef>
              <c:f>Tabelle1!$A$44:$A$53</c:f>
              <c:strCache>
                <c:ptCount val="10"/>
                <c:pt idx="0">
                  <c:v>Spiele/ Games</c:v>
                </c:pt>
                <c:pt idx="1">
                  <c:v>Umwelt/ Natur/ Klima</c:v>
                </c:pt>
                <c:pt idx="2">
                  <c:v>Sport</c:v>
                </c:pt>
                <c:pt idx="3">
                  <c:v>Zukunftsplanung: Ausbildung/ Beruf</c:v>
                </c:pt>
                <c:pt idx="4">
                  <c:v>Filme/ Fernsehsendungen</c:v>
                </c:pt>
                <c:pt idx="5">
                  <c:v>Stars/ Promis</c:v>
                </c:pt>
                <c:pt idx="6">
                  <c:v>Handy/ Computer/ Internet</c:v>
                </c:pt>
                <c:pt idx="7">
                  <c:v>Liebe/ Partnerschaft/ Sexualität</c:v>
                </c:pt>
                <c:pt idx="8">
                  <c:v>Style/ Mode</c:v>
                </c:pt>
                <c:pt idx="9">
                  <c:v>Musik (nicht: Downloads und Musikhören)</c:v>
                </c:pt>
              </c:strCache>
            </c:strRef>
          </c:cat>
          <c:val>
            <c:numRef>
              <c:f>Tabelle1!$B$44:$B$53</c:f>
              <c:numCache>
                <c:formatCode>General</c:formatCode>
                <c:ptCount val="10"/>
                <c:pt idx="0">
                  <c:v>4</c:v>
                </c:pt>
                <c:pt idx="1">
                  <c:v>4.5999999999999996</c:v>
                </c:pt>
                <c:pt idx="2">
                  <c:v>5.6</c:v>
                </c:pt>
                <c:pt idx="3">
                  <c:v>6.5</c:v>
                </c:pt>
                <c:pt idx="4">
                  <c:v>8</c:v>
                </c:pt>
                <c:pt idx="5">
                  <c:v>9.3000000000000007</c:v>
                </c:pt>
                <c:pt idx="6">
                  <c:v>9.9</c:v>
                </c:pt>
                <c:pt idx="7">
                  <c:v>10</c:v>
                </c:pt>
                <c:pt idx="8">
                  <c:v>12.8</c:v>
                </c:pt>
                <c:pt idx="9">
                  <c:v>13.5</c:v>
                </c:pt>
              </c:numCache>
            </c:numRef>
          </c:val>
        </c:ser>
        <c:gapWidth val="68"/>
        <c:axId val="71974272"/>
        <c:axId val="72012928"/>
      </c:barChart>
      <c:catAx>
        <c:axId val="71974272"/>
        <c:scaling>
          <c:orientation val="minMax"/>
        </c:scaling>
        <c:axPos val="l"/>
        <c:tickLblPos val="nextTo"/>
        <c:crossAx val="72012928"/>
        <c:crosses val="autoZero"/>
        <c:auto val="1"/>
        <c:lblAlgn val="ctr"/>
        <c:lblOffset val="100"/>
      </c:catAx>
      <c:valAx>
        <c:axId val="72012928"/>
        <c:scaling>
          <c:orientation val="minMax"/>
          <c:max val="25"/>
          <c:min val="0"/>
        </c:scaling>
        <c:axPos val="b"/>
        <c:majorGridlines/>
        <c:numFmt formatCode="General" sourceLinked="1"/>
        <c:tickLblPos val="nextTo"/>
        <c:crossAx val="71974272"/>
        <c:crosses val="autoZero"/>
        <c:crossBetween val="between"/>
        <c:majorUnit val="5"/>
      </c:valAx>
    </c:plotArea>
    <c:plotVisOnly val="1"/>
  </c:chart>
  <c:txPr>
    <a:bodyPr/>
    <a:lstStyle/>
    <a:p>
      <a:pPr>
        <a:defRPr sz="900" baseline="0"/>
      </a:pPr>
      <a:endParaRPr lang="de-DE"/>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tx>
        <c:rich>
          <a:bodyPr/>
          <a:lstStyle/>
          <a:p>
            <a:pPr>
              <a:defRPr/>
            </a:pPr>
            <a:r>
              <a:rPr lang="de-DE" sz="2000" dirty="0"/>
              <a:t>Themenwahl </a:t>
            </a:r>
            <a:r>
              <a:rPr lang="de-DE" sz="2000" dirty="0" smtClean="0"/>
              <a:t>im Internet:</a:t>
            </a:r>
            <a:r>
              <a:rPr lang="de-DE" sz="2000" baseline="0" dirty="0" smtClean="0"/>
              <a:t> </a:t>
            </a:r>
            <a:r>
              <a:rPr lang="de-DE" sz="2000" dirty="0" smtClean="0"/>
              <a:t> Jungen</a:t>
            </a:r>
            <a:endParaRPr lang="de-DE" sz="2000" dirty="0"/>
          </a:p>
        </c:rich>
      </c:tx>
      <c:layout>
        <c:manualLayout>
          <c:xMode val="edge"/>
          <c:yMode val="edge"/>
          <c:x val="0.32134871078354887"/>
          <c:y val="9.0315091252487416E-4"/>
        </c:manualLayout>
      </c:layout>
      <c:overlay val="1"/>
    </c:title>
    <c:plotArea>
      <c:layout>
        <c:manualLayout>
          <c:layoutTarget val="inner"/>
          <c:xMode val="edge"/>
          <c:yMode val="edge"/>
          <c:x val="0.48678237095363242"/>
          <c:y val="0.16134111436850537"/>
          <c:w val="0.48387729658792761"/>
          <c:h val="0.73712270672566849"/>
        </c:manualLayout>
      </c:layout>
      <c:barChart>
        <c:barDir val="bar"/>
        <c:grouping val="clustered"/>
        <c:ser>
          <c:idx val="0"/>
          <c:order val="0"/>
          <c:spPr>
            <a:solidFill>
              <a:schemeClr val="accent1">
                <a:lumMod val="75000"/>
              </a:schemeClr>
            </a:solidFill>
          </c:spPr>
          <c:dLbls>
            <c:dLbl>
              <c:idx val="1"/>
              <c:layout/>
              <c:tx>
                <c:rich>
                  <a:bodyPr/>
                  <a:lstStyle/>
                  <a:p>
                    <a:r>
                      <a:rPr lang="en-US"/>
                      <a:t>3,0</a:t>
                    </a:r>
                  </a:p>
                </c:rich>
              </c:tx>
              <c:showVal val="1"/>
            </c:dLbl>
            <c:showVal val="1"/>
          </c:dLbls>
          <c:cat>
            <c:strRef>
              <c:f>Tabelle1!$A$64:$A$73</c:f>
              <c:strCache>
                <c:ptCount val="10"/>
                <c:pt idx="0">
                  <c:v>Krieg (z.B. auch Bürgerkrieg/ Aufstände)/ Frieden</c:v>
                </c:pt>
                <c:pt idx="1">
                  <c:v>Zukunftsplanung: Ausbildung/ Beruf</c:v>
                </c:pt>
                <c:pt idx="2">
                  <c:v>Filme/ Fernsehsendungen</c:v>
                </c:pt>
                <c:pt idx="3">
                  <c:v>Politik</c:v>
                </c:pt>
                <c:pt idx="4">
                  <c:v>Liebe/ Partnerschaft/ Sexualität</c:v>
                </c:pt>
                <c:pt idx="5">
                  <c:v>Technik/ Wissenschaft</c:v>
                </c:pt>
                <c:pt idx="6">
                  <c:v>Musik (nicht: Downloads und Musikhören)</c:v>
                </c:pt>
                <c:pt idx="7">
                  <c:v>Handy/ Computer/ Internet</c:v>
                </c:pt>
                <c:pt idx="8">
                  <c:v>Sport</c:v>
                </c:pt>
                <c:pt idx="9">
                  <c:v>Spiele/ Games</c:v>
                </c:pt>
              </c:strCache>
            </c:strRef>
          </c:cat>
          <c:val>
            <c:numRef>
              <c:f>Tabelle1!$B$64:$B$73</c:f>
              <c:numCache>
                <c:formatCode>General</c:formatCode>
                <c:ptCount val="10"/>
                <c:pt idx="0">
                  <c:v>2.9</c:v>
                </c:pt>
                <c:pt idx="1">
                  <c:v>3</c:v>
                </c:pt>
                <c:pt idx="2">
                  <c:v>3.6</c:v>
                </c:pt>
                <c:pt idx="3">
                  <c:v>4.0999999999999996</c:v>
                </c:pt>
                <c:pt idx="4">
                  <c:v>4.9000000000000004</c:v>
                </c:pt>
                <c:pt idx="5">
                  <c:v>7.3</c:v>
                </c:pt>
                <c:pt idx="6">
                  <c:v>9.5</c:v>
                </c:pt>
                <c:pt idx="7">
                  <c:v>14.1</c:v>
                </c:pt>
                <c:pt idx="8">
                  <c:v>17.8</c:v>
                </c:pt>
                <c:pt idx="9">
                  <c:v>21.8</c:v>
                </c:pt>
              </c:numCache>
            </c:numRef>
          </c:val>
        </c:ser>
        <c:gapWidth val="66"/>
        <c:axId val="72766592"/>
        <c:axId val="72768128"/>
      </c:barChart>
      <c:catAx>
        <c:axId val="72766592"/>
        <c:scaling>
          <c:orientation val="minMax"/>
        </c:scaling>
        <c:axPos val="l"/>
        <c:tickLblPos val="nextTo"/>
        <c:crossAx val="72768128"/>
        <c:crosses val="autoZero"/>
        <c:auto val="1"/>
        <c:lblAlgn val="ctr"/>
        <c:lblOffset val="100"/>
      </c:catAx>
      <c:valAx>
        <c:axId val="72768128"/>
        <c:scaling>
          <c:orientation val="minMax"/>
          <c:max val="25"/>
        </c:scaling>
        <c:axPos val="b"/>
        <c:majorGridlines/>
        <c:numFmt formatCode="General" sourceLinked="1"/>
        <c:tickLblPos val="nextTo"/>
        <c:crossAx val="72766592"/>
        <c:crosses val="autoZero"/>
        <c:crossBetween val="between"/>
      </c:valAx>
    </c:plotArea>
    <c:plotVisOnly val="1"/>
  </c:chart>
  <c:txPr>
    <a:bodyPr/>
    <a:lstStyle/>
    <a:p>
      <a:pPr>
        <a:defRPr sz="900" baseline="0"/>
      </a:pPr>
      <a:endParaRPr lang="de-DE"/>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tx>
        <c:rich>
          <a:bodyPr/>
          <a:lstStyle/>
          <a:p>
            <a:pPr>
              <a:defRPr/>
            </a:pPr>
            <a:r>
              <a:rPr lang="de-DE" sz="2000" dirty="0" smtClean="0"/>
              <a:t>Nutzung</a:t>
            </a:r>
            <a:r>
              <a:rPr lang="de-DE" sz="2000" baseline="0" dirty="0" smtClean="0"/>
              <a:t> des </a:t>
            </a:r>
            <a:r>
              <a:rPr lang="de-DE" sz="2000" baseline="0" dirty="0" err="1" smtClean="0"/>
              <a:t>Social</a:t>
            </a:r>
            <a:r>
              <a:rPr lang="de-DE" sz="2000" baseline="0" dirty="0" smtClean="0"/>
              <a:t> Net als Informationsträger</a:t>
            </a:r>
            <a:endParaRPr lang="de-DE" sz="2000" dirty="0"/>
          </a:p>
        </c:rich>
      </c:tx>
      <c:layout/>
      <c:overlay val="1"/>
    </c:title>
    <c:plotArea>
      <c:layout>
        <c:manualLayout>
          <c:layoutTarget val="inner"/>
          <c:xMode val="edge"/>
          <c:yMode val="edge"/>
          <c:x val="0.41590291496248688"/>
          <c:y val="0.17258883248731063"/>
          <c:w val="0.54061767897387658"/>
          <c:h val="0.71749283877586367"/>
        </c:manualLayout>
      </c:layout>
      <c:barChart>
        <c:barDir val="bar"/>
        <c:grouping val="clustered"/>
        <c:ser>
          <c:idx val="0"/>
          <c:order val="0"/>
          <c:tx>
            <c:strRef>
              <c:f>Tabelle1!$B$126</c:f>
              <c:strCache>
                <c:ptCount val="1"/>
                <c:pt idx="0">
                  <c:v>mit Experten</c:v>
                </c:pt>
              </c:strCache>
            </c:strRef>
          </c:tx>
          <c:spPr>
            <a:solidFill>
              <a:schemeClr val="accent1">
                <a:lumMod val="60000"/>
                <a:lumOff val="40000"/>
              </a:schemeClr>
            </a:solidFill>
          </c:spPr>
          <c:dLbls>
            <c:dLbl>
              <c:idx val="3"/>
              <c:layout/>
              <c:tx>
                <c:rich>
                  <a:bodyPr/>
                  <a:lstStyle/>
                  <a:p>
                    <a:r>
                      <a:rPr lang="en-US"/>
                      <a:t>6,0</a:t>
                    </a:r>
                  </a:p>
                </c:rich>
              </c:tx>
              <c:showVal val="1"/>
            </c:dLbl>
            <c:showVal val="1"/>
          </c:dLbls>
          <c:cat>
            <c:strRef>
              <c:f>Tabelle1!$A$127:$A$132</c:f>
              <c:strCache>
                <c:ptCount val="6"/>
                <c:pt idx="0">
                  <c:v>E-Mail</c:v>
                </c:pt>
                <c:pt idx="1">
                  <c:v>Diskussionsforen</c:v>
                </c:pt>
                <c:pt idx="2">
                  <c:v>Beratungsseiten/ Internetseiten von Selbsthilfegruppen</c:v>
                </c:pt>
                <c:pt idx="3">
                  <c:v>Webchat</c:v>
                </c:pt>
                <c:pt idx="4">
                  <c:v>Gruppen in Sozialen Online-Netzwerken</c:v>
                </c:pt>
                <c:pt idx="5">
                  <c:v>Nachrichten in Sozialen Online-Netzwerken</c:v>
                </c:pt>
              </c:strCache>
            </c:strRef>
          </c:cat>
          <c:val>
            <c:numRef>
              <c:f>Tabelle1!$B$127:$B$132</c:f>
              <c:numCache>
                <c:formatCode>General</c:formatCode>
                <c:ptCount val="6"/>
                <c:pt idx="0">
                  <c:v>8.7000000000000011</c:v>
                </c:pt>
                <c:pt idx="1">
                  <c:v>13.2</c:v>
                </c:pt>
                <c:pt idx="2">
                  <c:v>15.5</c:v>
                </c:pt>
                <c:pt idx="3">
                  <c:v>6</c:v>
                </c:pt>
                <c:pt idx="4">
                  <c:v>9.7000000000000011</c:v>
                </c:pt>
                <c:pt idx="5">
                  <c:v>13.3</c:v>
                </c:pt>
              </c:numCache>
            </c:numRef>
          </c:val>
        </c:ser>
        <c:ser>
          <c:idx val="1"/>
          <c:order val="1"/>
          <c:tx>
            <c:strRef>
              <c:f>Tabelle1!$C$126</c:f>
              <c:strCache>
                <c:ptCount val="1"/>
                <c:pt idx="0">
                  <c:v>mit anderen</c:v>
                </c:pt>
              </c:strCache>
            </c:strRef>
          </c:tx>
          <c:spPr>
            <a:solidFill>
              <a:schemeClr val="tx2">
                <a:lumMod val="75000"/>
              </a:schemeClr>
            </a:solidFill>
          </c:spPr>
          <c:dLbls>
            <c:showVal val="1"/>
          </c:dLbls>
          <c:cat>
            <c:strRef>
              <c:f>Tabelle1!$A$127:$A$132</c:f>
              <c:strCache>
                <c:ptCount val="6"/>
                <c:pt idx="0">
                  <c:v>E-Mail</c:v>
                </c:pt>
                <c:pt idx="1">
                  <c:v>Diskussionsforen</c:v>
                </c:pt>
                <c:pt idx="2">
                  <c:v>Beratungsseiten/ Internetseiten von Selbsthilfegruppen</c:v>
                </c:pt>
                <c:pt idx="3">
                  <c:v>Webchat</c:v>
                </c:pt>
                <c:pt idx="4">
                  <c:v>Gruppen in Sozialen Online-Netzwerken</c:v>
                </c:pt>
                <c:pt idx="5">
                  <c:v>Nachrichten in Sozialen Online-Netzwerken</c:v>
                </c:pt>
              </c:strCache>
            </c:strRef>
          </c:cat>
          <c:val>
            <c:numRef>
              <c:f>Tabelle1!$C$127:$C$132</c:f>
              <c:numCache>
                <c:formatCode>General</c:formatCode>
                <c:ptCount val="6"/>
                <c:pt idx="0">
                  <c:v>18.600000000000001</c:v>
                </c:pt>
                <c:pt idx="1">
                  <c:v>17.399999999999999</c:v>
                </c:pt>
                <c:pt idx="2">
                  <c:v>16.3</c:v>
                </c:pt>
                <c:pt idx="3">
                  <c:v>23.5</c:v>
                </c:pt>
                <c:pt idx="4">
                  <c:v>32.700000000000003</c:v>
                </c:pt>
                <c:pt idx="5">
                  <c:v>47.9</c:v>
                </c:pt>
              </c:numCache>
            </c:numRef>
          </c:val>
        </c:ser>
        <c:gapWidth val="69"/>
        <c:axId val="73084928"/>
        <c:axId val="73086464"/>
      </c:barChart>
      <c:catAx>
        <c:axId val="73084928"/>
        <c:scaling>
          <c:orientation val="minMax"/>
        </c:scaling>
        <c:axPos val="l"/>
        <c:tickLblPos val="nextTo"/>
        <c:crossAx val="73086464"/>
        <c:crosses val="autoZero"/>
        <c:auto val="1"/>
        <c:lblAlgn val="ctr"/>
        <c:lblOffset val="100"/>
      </c:catAx>
      <c:valAx>
        <c:axId val="73086464"/>
        <c:scaling>
          <c:orientation val="minMax"/>
        </c:scaling>
        <c:axPos val="b"/>
        <c:majorGridlines/>
        <c:numFmt formatCode="General" sourceLinked="1"/>
        <c:tickLblPos val="nextTo"/>
        <c:crossAx val="73084928"/>
        <c:crosses val="autoZero"/>
        <c:crossBetween val="between"/>
      </c:valAx>
    </c:plotArea>
    <c:legend>
      <c:legendPos val="r"/>
      <c:layout>
        <c:manualLayout>
          <c:xMode val="edge"/>
          <c:yMode val="edge"/>
          <c:x val="0.79413538855346266"/>
          <c:y val="0.70276509852512381"/>
          <c:w val="0.14855494653274412"/>
          <c:h val="0.1056345421611037"/>
        </c:manualLayout>
      </c:layout>
    </c:legend>
    <c:plotVisOnly val="1"/>
  </c:chart>
  <c:txPr>
    <a:bodyPr/>
    <a:lstStyle/>
    <a:p>
      <a:pPr>
        <a:defRPr sz="900" baseline="0"/>
      </a:pPr>
      <a:endParaRPr lang="de-DE"/>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tx>
        <c:rich>
          <a:bodyPr/>
          <a:lstStyle/>
          <a:p>
            <a:pPr>
              <a:defRPr/>
            </a:pPr>
            <a:r>
              <a:rPr lang="de-DE" sz="2000" dirty="0" smtClean="0"/>
              <a:t>Informationstätigkeiten</a:t>
            </a:r>
            <a:r>
              <a:rPr lang="de-DE" sz="2000" baseline="0" dirty="0" smtClean="0"/>
              <a:t> im </a:t>
            </a:r>
            <a:r>
              <a:rPr lang="de-DE" sz="2000" baseline="0" dirty="0" err="1" smtClean="0"/>
              <a:t>Social</a:t>
            </a:r>
            <a:r>
              <a:rPr lang="de-DE" sz="2000" baseline="0" dirty="0" smtClean="0"/>
              <a:t> Net</a:t>
            </a:r>
            <a:endParaRPr lang="de-DE" sz="2000" dirty="0"/>
          </a:p>
        </c:rich>
      </c:tx>
      <c:layout>
        <c:manualLayout>
          <c:xMode val="edge"/>
          <c:yMode val="edge"/>
          <c:x val="0.26200789815565351"/>
          <c:y val="2.4226217663058016E-2"/>
        </c:manualLayout>
      </c:layout>
      <c:overlay val="1"/>
    </c:title>
    <c:plotArea>
      <c:layout>
        <c:manualLayout>
          <c:layoutTarget val="inner"/>
          <c:xMode val="edge"/>
          <c:yMode val="edge"/>
          <c:x val="0.3737362068433317"/>
          <c:y val="0.22685185185185186"/>
          <c:w val="0.58955110909927166"/>
          <c:h val="0.6227737678623505"/>
        </c:manualLayout>
      </c:layout>
      <c:barChart>
        <c:barDir val="bar"/>
        <c:grouping val="clustered"/>
        <c:ser>
          <c:idx val="0"/>
          <c:order val="0"/>
          <c:spPr>
            <a:solidFill>
              <a:schemeClr val="accent1">
                <a:lumMod val="75000"/>
              </a:schemeClr>
            </a:solidFill>
          </c:spPr>
          <c:dLbls>
            <c:dLbl>
              <c:idx val="0"/>
              <c:layout/>
              <c:tx>
                <c:rich>
                  <a:bodyPr/>
                  <a:lstStyle/>
                  <a:p>
                    <a:r>
                      <a:rPr lang="en-US"/>
                      <a:t>58,0</a:t>
                    </a:r>
                  </a:p>
                </c:rich>
              </c:tx>
              <c:showVal val="1"/>
            </c:dLbl>
            <c:dLbl>
              <c:idx val="2"/>
              <c:layout/>
              <c:tx>
                <c:rich>
                  <a:bodyPr/>
                  <a:lstStyle/>
                  <a:p>
                    <a:r>
                      <a:rPr lang="en-US"/>
                      <a:t>68,0</a:t>
                    </a:r>
                  </a:p>
                </c:rich>
              </c:tx>
              <c:showVal val="1"/>
            </c:dLbl>
            <c:showVal val="1"/>
          </c:dLbls>
          <c:cat>
            <c:strRef>
              <c:f>Tabelle1!$A$80:$A$83</c:f>
              <c:strCache>
                <c:ptCount val="4"/>
                <c:pt idx="0">
                  <c:v>Beiträge kommentieren/ bewerten</c:v>
                </c:pt>
                <c:pt idx="1">
                  <c:v>Beiträge verlinken/ andere auf Beiträge hinweisen</c:v>
                </c:pt>
                <c:pt idx="2">
                  <c:v>Beiträge verfassen</c:v>
                </c:pt>
                <c:pt idx="3">
                  <c:v>sich informieren</c:v>
                </c:pt>
              </c:strCache>
            </c:strRef>
          </c:cat>
          <c:val>
            <c:numRef>
              <c:f>Tabelle1!$B$80:$B$83</c:f>
              <c:numCache>
                <c:formatCode>General</c:formatCode>
                <c:ptCount val="4"/>
                <c:pt idx="0">
                  <c:v>58</c:v>
                </c:pt>
                <c:pt idx="1">
                  <c:v>58.5</c:v>
                </c:pt>
                <c:pt idx="2">
                  <c:v>68</c:v>
                </c:pt>
                <c:pt idx="3">
                  <c:v>74.5</c:v>
                </c:pt>
              </c:numCache>
            </c:numRef>
          </c:val>
        </c:ser>
        <c:gapWidth val="68"/>
        <c:axId val="73136000"/>
        <c:axId val="73137536"/>
      </c:barChart>
      <c:catAx>
        <c:axId val="73136000"/>
        <c:scaling>
          <c:orientation val="minMax"/>
        </c:scaling>
        <c:axPos val="l"/>
        <c:tickLblPos val="nextTo"/>
        <c:crossAx val="73137536"/>
        <c:crosses val="autoZero"/>
        <c:auto val="1"/>
        <c:lblAlgn val="ctr"/>
        <c:lblOffset val="100"/>
      </c:catAx>
      <c:valAx>
        <c:axId val="73137536"/>
        <c:scaling>
          <c:orientation val="minMax"/>
          <c:max val="100"/>
        </c:scaling>
        <c:axPos val="b"/>
        <c:majorGridlines/>
        <c:numFmt formatCode="General" sourceLinked="1"/>
        <c:tickLblPos val="nextTo"/>
        <c:crossAx val="73136000"/>
        <c:crosses val="autoZero"/>
        <c:crossBetween val="between"/>
        <c:majorUnit val="20"/>
      </c:valAx>
    </c:plotArea>
    <c:plotVisOnly val="1"/>
  </c:chart>
  <c:txPr>
    <a:bodyPr/>
    <a:lstStyle/>
    <a:p>
      <a:pPr>
        <a:defRPr sz="900" baseline="0"/>
      </a:pPr>
      <a:endParaRPr lang="de-DE"/>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D1EE04D-8630-4A6E-B15C-824C3986A5B4}" type="datetimeFigureOut">
              <a:rPr lang="de-DE"/>
              <a:pPr>
                <a:defRPr/>
              </a:pPr>
              <a:t>18.06.2014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9380B6C-2637-45EA-9243-56501633D4F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p:spPr>
      </p:sp>
      <p:sp>
        <p:nvSpPr>
          <p:cNvPr id="2560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615809B-3DDB-4EEA-94F5-2AD7B4E09C8F}" type="slidenum">
              <a:rPr lang="de-DE" sz="1200">
                <a:latin typeface="+mn-lt"/>
              </a:rPr>
              <a:pPr algn="r" fontAlgn="auto">
                <a:spcBef>
                  <a:spcPts val="0"/>
                </a:spcBef>
                <a:spcAft>
                  <a:spcPts val="0"/>
                </a:spcAft>
                <a:defRPr/>
              </a:pPr>
              <a:t>2</a:t>
            </a:fld>
            <a:endParaRPr lang="de-DE" sz="120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AE625BD-0AC1-41FD-8BFB-19E3FE7FBD57}" type="slidenum">
              <a:rPr lang="de-DE" sz="1200">
                <a:latin typeface="+mn-lt"/>
              </a:rPr>
              <a:pPr algn="r" fontAlgn="auto">
                <a:spcBef>
                  <a:spcPts val="0"/>
                </a:spcBef>
                <a:spcAft>
                  <a:spcPts val="0"/>
                </a:spcAft>
                <a:defRPr/>
              </a:pPr>
              <a:t>12</a:t>
            </a:fld>
            <a:endParaRPr lang="de-DE"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p:spPr>
      </p:sp>
      <p:sp>
        <p:nvSpPr>
          <p:cNvPr id="3584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642AD83-80C5-42B7-8CB2-87603CB02A31}" type="slidenum">
              <a:rPr lang="de-DE" sz="1200">
                <a:latin typeface="+mn-lt"/>
              </a:rPr>
              <a:pPr algn="r" fontAlgn="auto">
                <a:spcBef>
                  <a:spcPts val="0"/>
                </a:spcBef>
                <a:spcAft>
                  <a:spcPts val="0"/>
                </a:spcAft>
                <a:defRPr/>
              </a:pPr>
              <a:t>13</a:t>
            </a:fld>
            <a:endParaRPr lang="de-DE" sz="120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14</a:t>
            </a:fld>
            <a:endParaRPr lang="de-DE" sz="120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15</a:t>
            </a:fld>
            <a:endParaRPr lang="de-DE" sz="1200">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16</a:t>
            </a:fld>
            <a:endParaRPr lang="de-DE" sz="120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17</a:t>
            </a:fld>
            <a:endParaRPr lang="de-DE" sz="120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18</a:t>
            </a:fld>
            <a:endParaRPr lang="de-DE" sz="120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19</a:t>
            </a:fld>
            <a:endParaRPr lang="de-DE" sz="1200">
              <a:latin typeface="+mn-l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20</a:t>
            </a:fld>
            <a:endParaRPr lang="de-DE" sz="120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21</a:t>
            </a:fld>
            <a:endParaRPr lang="de-DE"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6601345-6BED-48DA-9D6A-C8A5F445DFF9}" type="slidenum">
              <a:rPr lang="de-DE" sz="1200">
                <a:latin typeface="+mn-lt"/>
              </a:rPr>
              <a:pPr algn="r" fontAlgn="auto">
                <a:spcBef>
                  <a:spcPts val="0"/>
                </a:spcBef>
                <a:spcAft>
                  <a:spcPts val="0"/>
                </a:spcAft>
                <a:defRPr/>
              </a:pPr>
              <a:t>3</a:t>
            </a:fld>
            <a:endParaRPr lang="de-DE" sz="120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22</a:t>
            </a:fld>
            <a:endParaRPr lang="de-DE" sz="1200">
              <a:latin typeface="+mn-l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23</a:t>
            </a:fld>
            <a:endParaRPr lang="de-DE" sz="120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24</a:t>
            </a:fld>
            <a:endParaRPr lang="de-DE" sz="1200">
              <a:latin typeface="+mn-l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25</a:t>
            </a:fld>
            <a:endParaRPr lang="de-DE" sz="1200">
              <a:latin typeface="+mn-l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26</a:t>
            </a:fld>
            <a:endParaRPr lang="de-DE" sz="1200">
              <a:latin typeface="+mn-l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27</a:t>
            </a:fld>
            <a:endParaRPr lang="de-DE" sz="120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28</a:t>
            </a:fld>
            <a:endParaRPr lang="de-DE" sz="120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29</a:t>
            </a:fld>
            <a:endParaRPr lang="de-DE" sz="120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30</a:t>
            </a:fld>
            <a:endParaRPr lang="de-DE" sz="1200">
              <a:latin typeface="+mn-l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31</a:t>
            </a:fld>
            <a:endParaRPr lang="de-DE"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0F9A3BF-9A8E-43D8-A430-0C0DA1B24E96}" type="slidenum">
              <a:rPr lang="de-DE" sz="1200">
                <a:latin typeface="+mn-lt"/>
              </a:rPr>
              <a:pPr algn="r" fontAlgn="auto">
                <a:spcBef>
                  <a:spcPts val="0"/>
                </a:spcBef>
                <a:spcAft>
                  <a:spcPts val="0"/>
                </a:spcAft>
                <a:defRPr/>
              </a:pPr>
              <a:t>4</a:t>
            </a:fld>
            <a:endParaRPr lang="de-DE" sz="1200">
              <a:latin typeface="+mn-l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p:spPr>
      </p:sp>
      <p:sp>
        <p:nvSpPr>
          <p:cNvPr id="327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D4247D6-5550-4FE1-AAD6-3D6AD31AE1F0}" type="slidenum">
              <a:rPr lang="de-DE" sz="1200">
                <a:latin typeface="+mn-lt"/>
              </a:rPr>
              <a:pPr algn="r" fontAlgn="auto">
                <a:spcBef>
                  <a:spcPts val="0"/>
                </a:spcBef>
                <a:spcAft>
                  <a:spcPts val="0"/>
                </a:spcAft>
                <a:defRPr/>
              </a:pPr>
              <a:t>32</a:t>
            </a:fld>
            <a:endParaRPr lang="de-DE"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0F9A3BF-9A8E-43D8-A430-0C0DA1B24E96}" type="slidenum">
              <a:rPr lang="de-DE" sz="1200">
                <a:latin typeface="+mn-lt"/>
              </a:rPr>
              <a:pPr algn="r" fontAlgn="auto">
                <a:spcBef>
                  <a:spcPts val="0"/>
                </a:spcBef>
                <a:spcAft>
                  <a:spcPts val="0"/>
                </a:spcAft>
                <a:defRPr/>
              </a:pPr>
              <a:t>5</a:t>
            </a:fld>
            <a:endParaRPr lang="de-DE"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DA995AD-5FD0-498C-9F3C-99FE1B5854B3}" type="slidenum">
              <a:rPr lang="de-DE" sz="1200">
                <a:latin typeface="+mn-lt"/>
              </a:rPr>
              <a:pPr algn="r" fontAlgn="auto">
                <a:spcBef>
                  <a:spcPts val="0"/>
                </a:spcBef>
                <a:spcAft>
                  <a:spcPts val="0"/>
                </a:spcAft>
                <a:defRPr/>
              </a:pPr>
              <a:t>7</a:t>
            </a:fld>
            <a:endParaRPr lang="de-DE"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DA995AD-5FD0-498C-9F3C-99FE1B5854B3}" type="slidenum">
              <a:rPr lang="de-DE" sz="1200">
                <a:latin typeface="+mn-lt"/>
              </a:rPr>
              <a:pPr algn="r" fontAlgn="auto">
                <a:spcBef>
                  <a:spcPts val="0"/>
                </a:spcBef>
                <a:spcAft>
                  <a:spcPts val="0"/>
                </a:spcAft>
                <a:defRPr/>
              </a:pPr>
              <a:t>8</a:t>
            </a:fld>
            <a:endParaRPr lang="de-DE"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DA995AD-5FD0-498C-9F3C-99FE1B5854B3}" type="slidenum">
              <a:rPr lang="de-DE" sz="1200">
                <a:latin typeface="+mn-lt"/>
              </a:rPr>
              <a:pPr algn="r" fontAlgn="auto">
                <a:spcBef>
                  <a:spcPts val="0"/>
                </a:spcBef>
                <a:spcAft>
                  <a:spcPts val="0"/>
                </a:spcAft>
                <a:defRPr/>
              </a:pPr>
              <a:t>9</a:t>
            </a:fld>
            <a:endParaRPr lang="de-DE"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DA995AD-5FD0-498C-9F3C-99FE1B5854B3}" type="slidenum">
              <a:rPr lang="de-DE" sz="1200">
                <a:latin typeface="+mn-lt"/>
              </a:rPr>
              <a:pPr algn="r" fontAlgn="auto">
                <a:spcBef>
                  <a:spcPts val="0"/>
                </a:spcBef>
                <a:spcAft>
                  <a:spcPts val="0"/>
                </a:spcAft>
                <a:defRPr/>
              </a:pPr>
              <a:t>10</a:t>
            </a:fld>
            <a:endParaRPr lang="de-DE"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AE625BD-0AC1-41FD-8BFB-19E3FE7FBD57}" type="slidenum">
              <a:rPr lang="de-DE" sz="1200">
                <a:latin typeface="+mn-lt"/>
              </a:rPr>
              <a:pPr algn="r" fontAlgn="auto">
                <a:spcBef>
                  <a:spcPts val="0"/>
                </a:spcBef>
                <a:spcAft>
                  <a:spcPts val="0"/>
                </a:spcAft>
                <a:defRPr/>
              </a:pPr>
              <a:t>11</a:t>
            </a:fld>
            <a:endParaRPr lang="de-DE"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922E8B84-AFF5-41EA-B218-B10500DB3D7B}" type="datetimeFigureOut">
              <a:rPr lang="de-DE"/>
              <a:pPr>
                <a:defRPr/>
              </a:pPr>
              <a:t>18.06.2014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227D233-B688-4B64-9F0E-6677D04A9FAB}"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AC792F3-68E9-4748-9DD0-82F7007B84BF}" type="datetimeFigureOut">
              <a:rPr lang="de-DE"/>
              <a:pPr>
                <a:defRPr/>
              </a:pPr>
              <a:t>18.06.2014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1D64486-B419-4C7C-A411-DF43E447F0FC}"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89D8569-77A9-4B73-8BD0-9CD5DDBF21CA}" type="datetimeFigureOut">
              <a:rPr lang="de-DE"/>
              <a:pPr>
                <a:defRPr/>
              </a:pPr>
              <a:t>18.06.2014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F6326C1-0038-4B22-A5BE-5D51D23E0BB3}"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E20C176-6CEB-4B40-96C9-D84B672D3B2B}" type="datetimeFigureOut">
              <a:rPr lang="de-DE"/>
              <a:pPr>
                <a:defRPr/>
              </a:pPr>
              <a:t>18.06.2014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D69F6FD-7215-4DDF-B7E4-B38D0045C7AD}"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3B63A8F8-F82B-471D-ACA5-616E4FA4B72F}" type="datetimeFigureOut">
              <a:rPr lang="de-DE"/>
              <a:pPr>
                <a:defRPr/>
              </a:pPr>
              <a:t>18.06.2014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325352D-A9E8-46CE-BB09-32B2CAFA0DCC}"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9668918C-4BFD-4AA8-A377-455B2A2A8269}" type="datetimeFigureOut">
              <a:rPr lang="de-DE"/>
              <a:pPr>
                <a:defRPr/>
              </a:pPr>
              <a:t>18.06.2014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04F06B7-3459-4632-9E94-F6AF29A477F6}"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CD1F6E8A-0422-4DEB-8148-6C8E29AB09CF}" type="datetimeFigureOut">
              <a:rPr lang="de-DE"/>
              <a:pPr>
                <a:defRPr/>
              </a:pPr>
              <a:t>18.06.2014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DEF93698-9A3E-4607-9BEF-B1EE95197674}"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Rectangle 2"/>
          <p:cNvSpPr>
            <a:spLocks noChangeArrowheads="1"/>
          </p:cNvSpPr>
          <p:nvPr userDrawn="1"/>
        </p:nvSpPr>
        <p:spPr bwMode="auto">
          <a:xfrm>
            <a:off x="0" y="1844675"/>
            <a:ext cx="9144000" cy="2447925"/>
          </a:xfrm>
          <a:prstGeom prst="rect">
            <a:avLst/>
          </a:prstGeom>
          <a:solidFill>
            <a:srgbClr val="3C4384"/>
          </a:solidFill>
          <a:ln w="9525">
            <a:noFill/>
            <a:miter lim="800000"/>
            <a:headEnd/>
            <a:tailEnd/>
          </a:ln>
        </p:spPr>
        <p:txBody>
          <a:bodyPr wrap="none" anchor="ctr"/>
          <a:lstStyle/>
          <a:p>
            <a:pPr defTabSz="912813">
              <a:defRPr/>
            </a:pPr>
            <a:endParaRPr lang="de-DE">
              <a:latin typeface="Calibri" pitchFamily="34" charset="0"/>
            </a:endParaRPr>
          </a:p>
        </p:txBody>
      </p:sp>
      <p:pic>
        <p:nvPicPr>
          <p:cNvPr id="3" name="Picture 7" descr="startseitelogo"/>
          <p:cNvPicPr>
            <a:picLocks noChangeAspect="1" noChangeArrowheads="1"/>
          </p:cNvPicPr>
          <p:nvPr userDrawn="1"/>
        </p:nvPicPr>
        <p:blipFill>
          <a:blip r:embed="rId2" cstate="print"/>
          <a:srcRect/>
          <a:stretch>
            <a:fillRect/>
          </a:stretch>
        </p:blipFill>
        <p:spPr bwMode="auto">
          <a:xfrm>
            <a:off x="428625" y="2133600"/>
            <a:ext cx="8258175" cy="1495425"/>
          </a:xfrm>
          <a:prstGeom prst="rect">
            <a:avLst/>
          </a:prstGeom>
          <a:noFill/>
          <a:ln w="9525">
            <a:noFill/>
            <a:miter lim="800000"/>
            <a:headEnd/>
            <a:tailEnd/>
          </a:ln>
        </p:spPr>
      </p:pic>
      <p:sp>
        <p:nvSpPr>
          <p:cNvPr id="4" name="Text Box 10"/>
          <p:cNvSpPr txBox="1">
            <a:spLocks noChangeArrowheads="1"/>
          </p:cNvSpPr>
          <p:nvPr userDrawn="1"/>
        </p:nvSpPr>
        <p:spPr bwMode="auto">
          <a:xfrm>
            <a:off x="395288" y="260350"/>
            <a:ext cx="6965950" cy="1200150"/>
          </a:xfrm>
          <a:prstGeom prst="rect">
            <a:avLst/>
          </a:prstGeom>
          <a:noFill/>
          <a:ln w="9525">
            <a:noFill/>
            <a:miter lim="800000"/>
            <a:headEnd/>
            <a:tailEnd/>
          </a:ln>
          <a:effectLst/>
        </p:spPr>
        <p:txBody>
          <a:bodyPr>
            <a:spAutoFit/>
          </a:bodyPr>
          <a:lstStyle/>
          <a:p>
            <a:pPr fontAlgn="auto">
              <a:lnSpc>
                <a:spcPct val="90000"/>
              </a:lnSpc>
              <a:spcBef>
                <a:spcPts val="0"/>
              </a:spcBef>
              <a:spcAft>
                <a:spcPts val="0"/>
              </a:spcAft>
              <a:defRPr/>
            </a:pPr>
            <a:r>
              <a:rPr lang="de-DE" sz="1600" dirty="0">
                <a:solidFill>
                  <a:srgbClr val="123788"/>
                </a:solidFill>
                <a:latin typeface="Franklin Gothic Book" pitchFamily="34" charset="0"/>
              </a:rPr>
              <a:t>Universität Leipzig </a:t>
            </a:r>
            <a:br>
              <a:rPr lang="de-DE" sz="1600" dirty="0">
                <a:solidFill>
                  <a:srgbClr val="123788"/>
                </a:solidFill>
                <a:latin typeface="Franklin Gothic Book" pitchFamily="34" charset="0"/>
              </a:rPr>
            </a:br>
            <a:r>
              <a:rPr lang="de-DE" sz="1600" dirty="0">
                <a:solidFill>
                  <a:srgbClr val="123788"/>
                </a:solidFill>
                <a:latin typeface="Franklin Gothic Book" pitchFamily="34" charset="0"/>
              </a:rPr>
              <a:t>Institut für Kommunikations- und Medienwissenschaft </a:t>
            </a:r>
          </a:p>
          <a:p>
            <a:pPr fontAlgn="auto">
              <a:lnSpc>
                <a:spcPct val="90000"/>
              </a:lnSpc>
              <a:spcBef>
                <a:spcPts val="0"/>
              </a:spcBef>
              <a:spcAft>
                <a:spcPts val="0"/>
              </a:spcAft>
              <a:defRPr/>
            </a:pPr>
            <a:r>
              <a:rPr lang="de-DE" sz="1600" dirty="0">
                <a:solidFill>
                  <a:srgbClr val="123788"/>
                </a:solidFill>
                <a:latin typeface="Franklin Gothic Book" pitchFamily="34" charset="0"/>
              </a:rPr>
              <a:t>Professur für Medienpädagogik und Weiterbildung</a:t>
            </a:r>
          </a:p>
          <a:p>
            <a:pPr fontAlgn="auto">
              <a:lnSpc>
                <a:spcPct val="90000"/>
              </a:lnSpc>
              <a:spcBef>
                <a:spcPts val="0"/>
              </a:spcBef>
              <a:spcAft>
                <a:spcPts val="0"/>
              </a:spcAft>
              <a:defRPr/>
            </a:pPr>
            <a:endParaRPr lang="de-DE" sz="1600" dirty="0">
              <a:solidFill>
                <a:srgbClr val="123788"/>
              </a:solidFill>
              <a:latin typeface="Franklin Gothic Book" pitchFamily="34" charset="0"/>
            </a:endParaRPr>
          </a:p>
          <a:p>
            <a:pPr fontAlgn="auto">
              <a:lnSpc>
                <a:spcPct val="90000"/>
              </a:lnSpc>
              <a:spcBef>
                <a:spcPts val="0"/>
              </a:spcBef>
              <a:spcAft>
                <a:spcPts val="0"/>
              </a:spcAft>
              <a:defRPr/>
            </a:pPr>
            <a:endParaRPr lang="de-DE" sz="1600" dirty="0">
              <a:solidFill>
                <a:srgbClr val="000099"/>
              </a:solidFill>
              <a:latin typeface="Franklin Gothic Book" pitchFamily="34" charset="0"/>
            </a:endParaRPr>
          </a:p>
        </p:txBody>
      </p:sp>
      <p:sp>
        <p:nvSpPr>
          <p:cNvPr id="5" name="Text Box 11"/>
          <p:cNvSpPr txBox="1">
            <a:spLocks noChangeArrowheads="1"/>
          </p:cNvSpPr>
          <p:nvPr userDrawn="1"/>
        </p:nvSpPr>
        <p:spPr bwMode="auto">
          <a:xfrm>
            <a:off x="1885950" y="5257800"/>
            <a:ext cx="6778625" cy="757238"/>
          </a:xfrm>
          <a:prstGeom prst="rect">
            <a:avLst/>
          </a:prstGeom>
          <a:noFill/>
          <a:ln w="9525">
            <a:noFill/>
            <a:miter lim="800000"/>
            <a:headEnd/>
            <a:tailEnd/>
          </a:ln>
          <a:effectLst/>
        </p:spPr>
        <p:txBody>
          <a:bodyPr>
            <a:spAutoFit/>
          </a:bodyPr>
          <a:lstStyle/>
          <a:p>
            <a:pPr algn="r" fontAlgn="auto">
              <a:lnSpc>
                <a:spcPct val="90000"/>
              </a:lnSpc>
              <a:spcBef>
                <a:spcPts val="0"/>
              </a:spcBef>
              <a:spcAft>
                <a:spcPts val="0"/>
              </a:spcAft>
              <a:defRPr/>
            </a:pPr>
            <a:r>
              <a:rPr lang="de-DE" sz="1600" dirty="0">
                <a:solidFill>
                  <a:srgbClr val="123788"/>
                </a:solidFill>
                <a:latin typeface="Franklin Gothic Book" pitchFamily="34" charset="0"/>
              </a:rPr>
              <a:t>gefördert durch die </a:t>
            </a:r>
          </a:p>
          <a:p>
            <a:pPr algn="r" fontAlgn="auto">
              <a:lnSpc>
                <a:spcPct val="90000"/>
              </a:lnSpc>
              <a:spcBef>
                <a:spcPts val="0"/>
              </a:spcBef>
              <a:spcAft>
                <a:spcPts val="0"/>
              </a:spcAft>
              <a:defRPr/>
            </a:pPr>
            <a:r>
              <a:rPr lang="de-DE" sz="1600" dirty="0">
                <a:solidFill>
                  <a:srgbClr val="123788"/>
                </a:solidFill>
                <a:latin typeface="Franklin Gothic Book" pitchFamily="34" charset="0"/>
              </a:rPr>
              <a:t>Sächsische Landesanstalt für</a:t>
            </a:r>
          </a:p>
          <a:p>
            <a:pPr algn="r" fontAlgn="auto">
              <a:lnSpc>
                <a:spcPct val="90000"/>
              </a:lnSpc>
              <a:spcBef>
                <a:spcPts val="0"/>
              </a:spcBef>
              <a:spcAft>
                <a:spcPts val="0"/>
              </a:spcAft>
              <a:defRPr/>
            </a:pPr>
            <a:r>
              <a:rPr lang="de-DE" sz="1600" dirty="0">
                <a:solidFill>
                  <a:srgbClr val="123788"/>
                </a:solidFill>
                <a:latin typeface="Franklin Gothic Book" pitchFamily="34" charset="0"/>
              </a:rPr>
              <a:t>privaten Rundfunk und neue Medien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1EB54E-CBA7-4B1A-B822-46749F9EB00D}" type="datetimeFigureOut">
              <a:rPr lang="de-DE"/>
              <a:pPr>
                <a:defRPr/>
              </a:pPr>
              <a:t>18.06.2014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8B06631-2C86-4BAB-B75E-8A8DA7FC3356}"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890F787-D974-46C5-AF11-4B5031FC4872}" type="datetimeFigureOut">
              <a:rPr lang="de-DE"/>
              <a:pPr>
                <a:defRPr/>
              </a:pPr>
              <a:t>18.06.2014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B11BB76-7CBD-43B7-9C38-69883CC57098}"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Click to edit Master title style</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88E4E5E-5BFB-46F0-BEDB-B16E1AF24692}" type="datetimeFigureOut">
              <a:rPr lang="de-DE"/>
              <a:pPr>
                <a:defRPr/>
              </a:pPr>
              <a:t>18.06.2014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F503576-4A27-4E61-9BA7-B6AE98ADF40C}"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31" r:id="rId6"/>
    <p:sldLayoutId id="2147483932" r:id="rId7"/>
    <p:sldLayoutId id="2147483927" r:id="rId8"/>
    <p:sldLayoutId id="2147483928" r:id="rId9"/>
    <p:sldLayoutId id="2147483929" r:id="rId10"/>
    <p:sldLayoutId id="21474839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5486400"/>
          </a:xfrm>
          <a:prstGeom prst="rect">
            <a:avLst/>
          </a:prstGeom>
          <a:solidFill>
            <a:srgbClr val="3C4384"/>
          </a:solidFill>
          <a:ln w="9525">
            <a:noFill/>
            <a:miter lim="800000"/>
            <a:headEnd/>
            <a:tailEnd/>
          </a:ln>
        </p:spPr>
        <p:txBody>
          <a:bodyPr wrap="none" anchor="ctr"/>
          <a:lstStyle/>
          <a:p>
            <a:endParaRPr lang="de-DE">
              <a:latin typeface="Calibri" pitchFamily="34" charset="0"/>
            </a:endParaRPr>
          </a:p>
        </p:txBody>
      </p:sp>
      <p:sp>
        <p:nvSpPr>
          <p:cNvPr id="4099" name="Text Box 3"/>
          <p:cNvSpPr txBox="1">
            <a:spLocks noChangeArrowheads="1"/>
          </p:cNvSpPr>
          <p:nvPr/>
        </p:nvSpPr>
        <p:spPr bwMode="auto">
          <a:xfrm>
            <a:off x="228600" y="1752600"/>
            <a:ext cx="8424863" cy="5232202"/>
          </a:xfrm>
          <a:prstGeom prst="rect">
            <a:avLst/>
          </a:prstGeom>
          <a:noFill/>
          <a:ln w="9525">
            <a:noFill/>
            <a:miter lim="800000"/>
            <a:headEnd/>
            <a:tailEnd/>
          </a:ln>
        </p:spPr>
        <p:txBody>
          <a:bodyPr>
            <a:spAutoFit/>
          </a:bodyPr>
          <a:lstStyle/>
          <a:p>
            <a:pPr algn="ctr">
              <a:spcBef>
                <a:spcPct val="50000"/>
              </a:spcBef>
            </a:pPr>
            <a:r>
              <a:rPr lang="de-DE" sz="3400" dirty="0" smtClean="0">
                <a:solidFill>
                  <a:schemeClr val="bg1"/>
                </a:solidFill>
                <a:latin typeface="Franklin Gothic Book" pitchFamily="34" charset="0"/>
              </a:rPr>
              <a:t>Herausforderung durch das Internet</a:t>
            </a:r>
          </a:p>
          <a:p>
            <a:pPr algn="ctr">
              <a:spcBef>
                <a:spcPct val="50000"/>
              </a:spcBef>
            </a:pPr>
            <a:r>
              <a:rPr lang="de-DE" sz="3400" dirty="0" smtClean="0">
                <a:solidFill>
                  <a:schemeClr val="bg1"/>
                </a:solidFill>
                <a:latin typeface="Franklin Gothic Book" pitchFamily="34" charset="0"/>
              </a:rPr>
              <a:t>Wissen Jugendlicher</a:t>
            </a:r>
          </a:p>
          <a:p>
            <a:pPr algn="ctr">
              <a:spcBef>
                <a:spcPct val="50000"/>
              </a:spcBef>
            </a:pPr>
            <a:r>
              <a:rPr lang="de-DE" sz="3400" dirty="0" smtClean="0">
                <a:solidFill>
                  <a:schemeClr val="bg1"/>
                </a:solidFill>
                <a:latin typeface="Franklin Gothic Book" pitchFamily="34" charset="0"/>
              </a:rPr>
              <a:t>und</a:t>
            </a:r>
          </a:p>
          <a:p>
            <a:pPr algn="ctr">
              <a:spcBef>
                <a:spcPct val="50000"/>
              </a:spcBef>
            </a:pPr>
            <a:r>
              <a:rPr lang="de-DE" sz="3400" dirty="0" smtClean="0">
                <a:solidFill>
                  <a:schemeClr val="bg1"/>
                </a:solidFill>
                <a:latin typeface="Franklin Gothic Book" pitchFamily="34" charset="0"/>
              </a:rPr>
              <a:t>Medienkompetenz</a:t>
            </a:r>
            <a:endParaRPr lang="de-DE" sz="3600" dirty="0">
              <a:solidFill>
                <a:schemeClr val="bg1"/>
              </a:solidFill>
              <a:latin typeface="Franklin Gothic Book" pitchFamily="34" charset="0"/>
            </a:endParaRPr>
          </a:p>
          <a:p>
            <a:pPr algn="ctr">
              <a:spcBef>
                <a:spcPct val="50000"/>
              </a:spcBef>
            </a:pPr>
            <a:endParaRPr lang="de-DE" sz="2400" dirty="0">
              <a:solidFill>
                <a:schemeClr val="bg1"/>
              </a:solidFill>
              <a:latin typeface="Franklin Gothic Book" pitchFamily="34" charset="0"/>
            </a:endParaRPr>
          </a:p>
          <a:p>
            <a:pPr algn="ctr">
              <a:spcBef>
                <a:spcPct val="50000"/>
              </a:spcBef>
            </a:pPr>
            <a:endParaRPr lang="de-DE" sz="2400" dirty="0">
              <a:solidFill>
                <a:schemeClr val="bg1"/>
              </a:solidFill>
              <a:latin typeface="Franklin Gothic Book" pitchFamily="34" charset="0"/>
            </a:endParaRPr>
          </a:p>
          <a:p>
            <a:pPr algn="ctr">
              <a:spcBef>
                <a:spcPct val="50000"/>
              </a:spcBef>
            </a:pPr>
            <a:endParaRPr lang="de-DE" sz="2400" dirty="0">
              <a:solidFill>
                <a:schemeClr val="bg1"/>
              </a:solidFill>
              <a:latin typeface="Franklin Gothic Book" pitchFamily="34" charset="0"/>
            </a:endParaRPr>
          </a:p>
          <a:p>
            <a:pPr algn="ctr">
              <a:spcBef>
                <a:spcPct val="50000"/>
              </a:spcBef>
            </a:pPr>
            <a:endParaRPr lang="de-DE" sz="2400" dirty="0">
              <a:solidFill>
                <a:schemeClr val="bg1"/>
              </a:solidFill>
              <a:latin typeface="Franklin Gothic Book" pitchFamily="34" charset="0"/>
            </a:endParaRPr>
          </a:p>
        </p:txBody>
      </p:sp>
      <p:sp>
        <p:nvSpPr>
          <p:cNvPr id="4100" name="Rectangle 4"/>
          <p:cNvSpPr>
            <a:spLocks noChangeArrowheads="1"/>
          </p:cNvSpPr>
          <p:nvPr/>
        </p:nvSpPr>
        <p:spPr bwMode="auto">
          <a:xfrm>
            <a:off x="304800" y="5791200"/>
            <a:ext cx="8458200" cy="400050"/>
          </a:xfrm>
          <a:prstGeom prst="rect">
            <a:avLst/>
          </a:prstGeom>
          <a:noFill/>
          <a:ln w="9525">
            <a:noFill/>
            <a:miter lim="800000"/>
            <a:headEnd/>
            <a:tailEnd/>
          </a:ln>
        </p:spPr>
        <p:txBody>
          <a:bodyPr>
            <a:spAutoFit/>
          </a:bodyPr>
          <a:lstStyle/>
          <a:p>
            <a:pPr algn="ctr">
              <a:spcBef>
                <a:spcPct val="50000"/>
              </a:spcBef>
            </a:pPr>
            <a:r>
              <a:rPr lang="de-DE" sz="2000">
                <a:solidFill>
                  <a:srgbClr val="323A62"/>
                </a:solidFill>
                <a:latin typeface="Franklin Gothic Book" pitchFamily="34" charset="0"/>
              </a:rPr>
              <a:t>Prof. Dr. Bernd Schorb</a:t>
            </a:r>
            <a:endParaRPr lang="de-DE" sz="2200">
              <a:solidFill>
                <a:srgbClr val="323A62"/>
              </a:solidFill>
              <a:latin typeface="Franklin Gothic Boo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1229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2294"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12295" name="Rechteck 8"/>
          <p:cNvSpPr>
            <a:spLocks noChangeArrowheads="1"/>
          </p:cNvSpPr>
          <p:nvPr/>
        </p:nvSpPr>
        <p:spPr bwMode="auto">
          <a:xfrm>
            <a:off x="539750" y="1166813"/>
            <a:ext cx="7632700" cy="2585323"/>
          </a:xfrm>
          <a:prstGeom prst="rect">
            <a:avLst/>
          </a:prstGeom>
          <a:noFill/>
          <a:ln w="9525">
            <a:noFill/>
            <a:miter lim="800000"/>
            <a:headEnd/>
            <a:tailEnd/>
          </a:ln>
        </p:spPr>
        <p:txBody>
          <a:bodyPr>
            <a:spAutoFit/>
          </a:bodyPr>
          <a:lstStyle/>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pPr algn="ctr"/>
            <a:r>
              <a:rPr lang="de-DE" dirty="0" smtClean="0">
                <a:solidFill>
                  <a:srgbClr val="323A62"/>
                </a:solidFill>
                <a:cs typeface="Arial" charset="0"/>
              </a:rPr>
              <a:t>Das </a:t>
            </a:r>
            <a:r>
              <a:rPr lang="de-DE" b="1" dirty="0" err="1" smtClean="0">
                <a:solidFill>
                  <a:srgbClr val="323A62"/>
                </a:solidFill>
                <a:cs typeface="Arial" charset="0"/>
              </a:rPr>
              <a:t>Social</a:t>
            </a:r>
            <a:r>
              <a:rPr lang="de-DE" b="1" dirty="0" smtClean="0">
                <a:solidFill>
                  <a:srgbClr val="323A62"/>
                </a:solidFill>
                <a:cs typeface="Arial" charset="0"/>
              </a:rPr>
              <a:t> Net </a:t>
            </a:r>
            <a:r>
              <a:rPr lang="de-DE" dirty="0" smtClean="0">
                <a:solidFill>
                  <a:srgbClr val="323A62"/>
                </a:solidFill>
                <a:cs typeface="Arial" charset="0"/>
              </a:rPr>
              <a:t>ist der zentrale Informations- und Kommunikationsraum (nicht nur) der Jugendlichen</a:t>
            </a:r>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Wissensraum </a:t>
            </a:r>
            <a:r>
              <a:rPr lang="de-DE" sz="2400" dirty="0">
                <a:solidFill>
                  <a:schemeClr val="bg1"/>
                </a:solidFill>
                <a:latin typeface="Franklin Gothic Book" pitchFamily="34" charset="0"/>
              </a:rPr>
              <a:t>Internet  Das </a:t>
            </a:r>
            <a:r>
              <a:rPr lang="de-DE" sz="2400" dirty="0" err="1">
                <a:solidFill>
                  <a:schemeClr val="bg1"/>
                </a:solidFill>
                <a:latin typeface="Franklin Gothic Book" pitchFamily="34" charset="0"/>
              </a:rPr>
              <a:t>Social</a:t>
            </a:r>
            <a:r>
              <a:rPr lang="de-DE" sz="2400" dirty="0">
                <a:solidFill>
                  <a:schemeClr val="bg1"/>
                </a:solidFill>
                <a:latin typeface="Franklin Gothic Book" pitchFamily="34" charset="0"/>
              </a:rPr>
              <a:t> Net</a:t>
            </a:r>
            <a:endParaRPr lang="de-DE" sz="1600" dirty="0">
              <a:latin typeface="Franklin Gothic Book" pitchFamily="34" charset="0"/>
            </a:endParaRPr>
          </a:p>
        </p:txBody>
      </p:sp>
      <p:sp>
        <p:nvSpPr>
          <p:cNvPr id="1741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7414"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17415" name="Rechteck 8"/>
          <p:cNvSpPr>
            <a:spLocks noChangeArrowheads="1"/>
          </p:cNvSpPr>
          <p:nvPr/>
        </p:nvSpPr>
        <p:spPr bwMode="auto">
          <a:xfrm>
            <a:off x="500034" y="1428736"/>
            <a:ext cx="7632700" cy="2031325"/>
          </a:xfrm>
          <a:prstGeom prst="rect">
            <a:avLst/>
          </a:prstGeom>
          <a:noFill/>
          <a:ln w="9525">
            <a:noFill/>
            <a:miter lim="800000"/>
            <a:headEnd/>
            <a:tailEnd/>
          </a:ln>
        </p:spPr>
        <p:txBody>
          <a:bodyPr>
            <a:spAutoFit/>
          </a:bodyPr>
          <a:lstStyle/>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p:txBody>
      </p:sp>
      <p:graphicFrame>
        <p:nvGraphicFramePr>
          <p:cNvPr id="9" name="Diagramm 8"/>
          <p:cNvGraphicFramePr/>
          <p:nvPr/>
        </p:nvGraphicFramePr>
        <p:xfrm>
          <a:off x="539552" y="928670"/>
          <a:ext cx="8352928" cy="5357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Wissensraum </a:t>
            </a:r>
            <a:r>
              <a:rPr lang="de-DE" sz="2400" dirty="0">
                <a:solidFill>
                  <a:schemeClr val="bg1"/>
                </a:solidFill>
                <a:latin typeface="Franklin Gothic Book" pitchFamily="34" charset="0"/>
              </a:rPr>
              <a:t>Internet  Das </a:t>
            </a:r>
            <a:r>
              <a:rPr lang="de-DE" sz="2400" dirty="0" err="1">
                <a:solidFill>
                  <a:schemeClr val="bg1"/>
                </a:solidFill>
                <a:latin typeface="Franklin Gothic Book" pitchFamily="34" charset="0"/>
              </a:rPr>
              <a:t>Social</a:t>
            </a:r>
            <a:r>
              <a:rPr lang="de-DE" sz="2400" dirty="0">
                <a:solidFill>
                  <a:schemeClr val="bg1"/>
                </a:solidFill>
                <a:latin typeface="Franklin Gothic Book" pitchFamily="34" charset="0"/>
              </a:rPr>
              <a:t> Net</a:t>
            </a:r>
            <a:endParaRPr lang="de-DE" sz="1600" dirty="0">
              <a:latin typeface="Franklin Gothic Book" pitchFamily="34" charset="0"/>
            </a:endParaRPr>
          </a:p>
        </p:txBody>
      </p:sp>
      <p:sp>
        <p:nvSpPr>
          <p:cNvPr id="1741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7414"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graphicFrame>
        <p:nvGraphicFramePr>
          <p:cNvPr id="8" name="Diagramm 7"/>
          <p:cNvGraphicFramePr/>
          <p:nvPr/>
        </p:nvGraphicFramePr>
        <p:xfrm>
          <a:off x="714348" y="1000108"/>
          <a:ext cx="7962108" cy="52864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Internet und Medienkompetenz </a:t>
            </a:r>
            <a:endParaRPr lang="de-DE" sz="1600" dirty="0">
              <a:latin typeface="Franklin Gothic Book" pitchFamily="34" charset="0"/>
            </a:endParaRPr>
          </a:p>
        </p:txBody>
      </p:sp>
      <p:sp>
        <p:nvSpPr>
          <p:cNvPr id="2253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22534" name="Text Box 7"/>
          <p:cNvSpPr txBox="1">
            <a:spLocks noChangeArrowheads="1"/>
          </p:cNvSpPr>
          <p:nvPr/>
        </p:nvSpPr>
        <p:spPr bwMode="auto">
          <a:xfrm>
            <a:off x="611188"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22535" name="Rechteck 7"/>
          <p:cNvSpPr>
            <a:spLocks noChangeArrowheads="1"/>
          </p:cNvSpPr>
          <p:nvPr/>
        </p:nvSpPr>
        <p:spPr bwMode="auto">
          <a:xfrm>
            <a:off x="539750" y="1628775"/>
            <a:ext cx="7704138" cy="3970338"/>
          </a:xfrm>
          <a:prstGeom prst="rect">
            <a:avLst/>
          </a:prstGeom>
          <a:noFill/>
          <a:ln w="9525">
            <a:noFill/>
            <a:miter lim="800000"/>
            <a:headEnd/>
            <a:tailEnd/>
          </a:ln>
        </p:spPr>
        <p:txBody>
          <a:bodyPr>
            <a:spAutoFit/>
          </a:bodyPr>
          <a:lstStyle/>
          <a:p>
            <a:r>
              <a:rPr lang="de-DE" dirty="0"/>
              <a:t>Das Internet leben heißt in der Regel innerhalb des jeweils vorgegebenen Rahmens die vorhandenen Räume zu gestalten – inhaltlich positiv wie negativ.</a:t>
            </a:r>
          </a:p>
          <a:p>
            <a:endParaRPr lang="de-DE" dirty="0"/>
          </a:p>
          <a:p>
            <a:r>
              <a:rPr lang="de-DE" dirty="0"/>
              <a:t>Die Aneignung der technische und inhaltlichen Informationen die das Netz bietet, kann auch zur Gestaltung eigener Räume führen, deren Inhalte und Rahmen nicht durch die dominanten Anbieter des Netzes vorgegeben sind.</a:t>
            </a:r>
          </a:p>
          <a:p>
            <a:endParaRPr lang="de-DE" dirty="0"/>
          </a:p>
          <a:p>
            <a:r>
              <a:rPr lang="de-DE" dirty="0"/>
              <a:t>Im Kontext  der aktuellen Gestaltung des individuellen Lebensraumes bietet das Netz insbesondere im Bereich der Unterhaltung Möglichkeiten der Ausgestaltung eigener Kleinräume.</a:t>
            </a:r>
          </a:p>
          <a:p>
            <a:endParaRPr lang="de-DE" dirty="0"/>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21" name="Rechteck 20"/>
          <p:cNvSpPr/>
          <p:nvPr/>
        </p:nvSpPr>
        <p:spPr>
          <a:xfrm>
            <a:off x="785786" y="1000108"/>
            <a:ext cx="7643866" cy="4524315"/>
          </a:xfrm>
          <a:prstGeom prst="rect">
            <a:avLst/>
          </a:prstGeom>
        </p:spPr>
        <p:txBody>
          <a:bodyPr wrap="square">
            <a:spAutoFit/>
          </a:bodyPr>
          <a:lstStyle/>
          <a:p>
            <a:pPr>
              <a:spcBef>
                <a:spcPts val="0"/>
              </a:spcBef>
            </a:pPr>
            <a:endParaRPr lang="de-DE" dirty="0" smtClean="0"/>
          </a:p>
          <a:p>
            <a:pPr>
              <a:spcBef>
                <a:spcPts val="0"/>
              </a:spcBef>
            </a:pPr>
            <a:endParaRPr lang="de-DE" dirty="0" smtClean="0"/>
          </a:p>
          <a:p>
            <a:pPr>
              <a:spcBef>
                <a:spcPts val="0"/>
              </a:spcBef>
            </a:pPr>
            <a:endParaRPr lang="de-DE" dirty="0" smtClean="0"/>
          </a:p>
          <a:p>
            <a:pPr>
              <a:spcBef>
                <a:spcPts val="0"/>
              </a:spcBef>
            </a:pPr>
            <a:r>
              <a:rPr lang="de-DE" dirty="0" smtClean="0"/>
              <a:t>Voraussetzungen der selbstbestimmten Gestaltung des Internets sind:</a:t>
            </a:r>
          </a:p>
          <a:p>
            <a:pPr>
              <a:spcBef>
                <a:spcPts val="0"/>
              </a:spcBef>
            </a:pPr>
            <a:endParaRPr lang="de-DE" dirty="0" smtClean="0"/>
          </a:p>
          <a:p>
            <a:pPr>
              <a:spcBef>
                <a:spcPts val="0"/>
              </a:spcBef>
            </a:pPr>
            <a:r>
              <a:rPr lang="de-DE" i="1" dirty="0" smtClean="0"/>
              <a:t>A</a:t>
            </a:r>
            <a:r>
              <a:rPr lang="de-DE" i="1" dirty="0" smtClean="0"/>
              <a:t>uf  Seiten von Staat und Gesellschaft </a:t>
            </a:r>
          </a:p>
          <a:p>
            <a:pPr>
              <a:spcBef>
                <a:spcPts val="0"/>
              </a:spcBef>
            </a:pPr>
            <a:endParaRPr lang="de-DE" dirty="0" smtClean="0"/>
          </a:p>
          <a:p>
            <a:pPr>
              <a:spcBef>
                <a:spcPts val="0"/>
              </a:spcBef>
            </a:pPr>
            <a:r>
              <a:rPr lang="de-DE" dirty="0" smtClean="0"/>
              <a:t>Die Sicherung der informationellen Selbstbestimmung der Bürger</a:t>
            </a:r>
          </a:p>
          <a:p>
            <a:pPr>
              <a:spcBef>
                <a:spcPts val="0"/>
              </a:spcBef>
            </a:pPr>
            <a:endParaRPr lang="de-DE" dirty="0" smtClean="0"/>
          </a:p>
          <a:p>
            <a:pPr>
              <a:spcBef>
                <a:spcPts val="0"/>
              </a:spcBef>
            </a:pPr>
            <a:endParaRPr lang="de-DE" dirty="0" smtClean="0"/>
          </a:p>
          <a:p>
            <a:pPr>
              <a:spcBef>
                <a:spcPts val="0"/>
              </a:spcBef>
            </a:pPr>
            <a:r>
              <a:rPr lang="de-DE" dirty="0" smtClean="0"/>
              <a:t>Und</a:t>
            </a:r>
          </a:p>
          <a:p>
            <a:pPr>
              <a:spcBef>
                <a:spcPts val="0"/>
              </a:spcBef>
            </a:pPr>
            <a:endParaRPr lang="de-DE" dirty="0" smtClean="0"/>
          </a:p>
          <a:p>
            <a:pPr>
              <a:spcBef>
                <a:spcPts val="0"/>
              </a:spcBef>
            </a:pPr>
            <a:endParaRPr lang="de-DE" dirty="0" smtClean="0"/>
          </a:p>
          <a:p>
            <a:pPr>
              <a:spcBef>
                <a:spcPts val="0"/>
              </a:spcBef>
            </a:pPr>
            <a:r>
              <a:rPr lang="de-DE" i="1" dirty="0" smtClean="0"/>
              <a:t>Auf Seiten der Menschen</a:t>
            </a:r>
            <a:endParaRPr lang="de-DE" dirty="0" smtClean="0"/>
          </a:p>
          <a:p>
            <a:pPr>
              <a:spcBef>
                <a:spcPts val="0"/>
              </a:spcBef>
            </a:pPr>
            <a:endParaRPr lang="de-DE" i="1" dirty="0" smtClean="0"/>
          </a:p>
          <a:p>
            <a:pPr>
              <a:spcBef>
                <a:spcPts val="0"/>
              </a:spcBef>
            </a:pPr>
            <a:r>
              <a:rPr lang="de-DE" dirty="0" smtClean="0"/>
              <a:t>Der pädagogisch unterstütze Erwerb von Medienkompetenz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21" name="Rechteck 20"/>
          <p:cNvSpPr/>
          <p:nvPr/>
        </p:nvSpPr>
        <p:spPr>
          <a:xfrm>
            <a:off x="785786" y="1000108"/>
            <a:ext cx="7643866" cy="4247317"/>
          </a:xfrm>
          <a:prstGeom prst="rect">
            <a:avLst/>
          </a:prstGeom>
        </p:spPr>
        <p:txBody>
          <a:bodyPr wrap="square">
            <a:spAutoFit/>
          </a:bodyPr>
          <a:lstStyle/>
          <a:p>
            <a:pPr>
              <a:spcBef>
                <a:spcPts val="0"/>
              </a:spcBef>
            </a:pPr>
            <a:endParaRPr lang="de-DE" dirty="0" smtClean="0"/>
          </a:p>
          <a:p>
            <a:pPr>
              <a:spcBef>
                <a:spcPts val="0"/>
              </a:spcBef>
            </a:pPr>
            <a:endParaRPr lang="de-DE" dirty="0" smtClean="0"/>
          </a:p>
          <a:p>
            <a:pPr>
              <a:spcBef>
                <a:spcPts val="0"/>
              </a:spcBef>
            </a:pPr>
            <a:endParaRPr lang="de-DE" dirty="0" smtClean="0"/>
          </a:p>
          <a:p>
            <a:pPr>
              <a:spcBef>
                <a:spcPts val="0"/>
              </a:spcBef>
            </a:pPr>
            <a:r>
              <a:rPr lang="de-DE" dirty="0" smtClean="0"/>
              <a:t>Medienkompetenz integriert und </a:t>
            </a:r>
            <a:r>
              <a:rPr lang="de-DE" dirty="0" smtClean="0"/>
              <a:t>verzahnt:</a:t>
            </a:r>
            <a:endParaRPr lang="de-DE" dirty="0" smtClean="0"/>
          </a:p>
          <a:p>
            <a:pPr>
              <a:spcBef>
                <a:spcPts val="0"/>
              </a:spcBef>
            </a:pPr>
            <a:endParaRPr lang="de-DE" dirty="0" smtClean="0"/>
          </a:p>
          <a:p>
            <a:pPr>
              <a:spcBef>
                <a:spcPts val="0"/>
              </a:spcBef>
            </a:pPr>
            <a:endParaRPr lang="de-DE" dirty="0" smtClean="0"/>
          </a:p>
          <a:p>
            <a:pPr marL="342900" indent="-342900">
              <a:spcBef>
                <a:spcPts val="0"/>
              </a:spcBef>
            </a:pPr>
            <a:r>
              <a:rPr lang="de-DE" dirty="0" smtClean="0"/>
              <a:t>Wissen und Reflexion über die Medienwelt </a:t>
            </a:r>
          </a:p>
          <a:p>
            <a:pPr marL="342900" indent="-342900">
              <a:spcBef>
                <a:spcPts val="0"/>
              </a:spcBef>
              <a:buFont typeface="Wingdings" panose="05000000000000000000" pitchFamily="2" charset="2"/>
              <a:buChar char="Ø"/>
            </a:pPr>
            <a:endParaRPr lang="de-DE" dirty="0" smtClean="0"/>
          </a:p>
          <a:p>
            <a:pPr marL="342900" indent="-342900">
              <a:spcBef>
                <a:spcPts val="0"/>
              </a:spcBef>
              <a:buFont typeface="Wingdings" panose="05000000000000000000" pitchFamily="2" charset="2"/>
              <a:buChar char="Ø"/>
            </a:pPr>
            <a:endParaRPr lang="de-DE" dirty="0" smtClean="0"/>
          </a:p>
          <a:p>
            <a:pPr marL="342900" indent="-342900">
              <a:spcBef>
                <a:spcPts val="0"/>
              </a:spcBef>
            </a:pPr>
            <a:r>
              <a:rPr lang="de-DE" dirty="0" smtClean="0"/>
              <a:t>mit dem selbstbestimmten Gebrauch von </a:t>
            </a:r>
            <a:r>
              <a:rPr lang="de-DE" dirty="0" smtClean="0"/>
              <a:t>Medien </a:t>
            </a:r>
          </a:p>
          <a:p>
            <a:pPr marL="342900" indent="-342900">
              <a:spcBef>
                <a:spcPts val="0"/>
              </a:spcBef>
            </a:pPr>
            <a:r>
              <a:rPr lang="de-DE" dirty="0" smtClean="0"/>
              <a:t>zur </a:t>
            </a:r>
            <a:r>
              <a:rPr lang="de-DE" dirty="0" smtClean="0"/>
              <a:t>Artikulation </a:t>
            </a:r>
            <a:r>
              <a:rPr lang="de-DE" dirty="0" smtClean="0"/>
              <a:t>und Partizipation </a:t>
            </a:r>
            <a:endParaRPr lang="de-DE" dirty="0" smtClean="0"/>
          </a:p>
          <a:p>
            <a:pPr marL="342900" indent="-342900">
              <a:spcBef>
                <a:spcPts val="0"/>
              </a:spcBef>
              <a:buFont typeface="Wingdings" panose="05000000000000000000" pitchFamily="2" charset="2"/>
              <a:buChar char="Ø"/>
            </a:pPr>
            <a:endParaRPr lang="de-DE" dirty="0" smtClean="0"/>
          </a:p>
          <a:p>
            <a:pPr marL="342900" indent="-342900">
              <a:spcBef>
                <a:spcPts val="0"/>
              </a:spcBef>
              <a:buFont typeface="Wingdings" panose="05000000000000000000" pitchFamily="2" charset="2"/>
              <a:buChar char="Ø"/>
            </a:pPr>
            <a:endParaRPr lang="de-DE" dirty="0" smtClean="0"/>
          </a:p>
          <a:p>
            <a:pPr>
              <a:spcBef>
                <a:spcPts val="0"/>
              </a:spcBef>
            </a:pPr>
            <a:r>
              <a:rPr lang="de-DE" dirty="0" smtClean="0"/>
              <a:t>Ergebnis ist die fortgeschriebene eigen- und sozialverantwortliche Positionierung zur jeweils aktuellen Medienwelt.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9462"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8"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9"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10"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11"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2"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3"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4"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5"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50000"/>
                  </a:schemeClr>
                </a:solidFill>
                <a:latin typeface="Trebuchet MS" pitchFamily="34" charset="0"/>
              </a:rPr>
              <a:t>Medienpartizipation</a:t>
            </a:r>
          </a:p>
          <a:p>
            <a:pPr algn="ctr">
              <a:lnSpc>
                <a:spcPct val="140000"/>
              </a:lnSpc>
            </a:pPr>
            <a:r>
              <a:rPr lang="de-DE" sz="1500" dirty="0">
                <a:solidFill>
                  <a:schemeClr val="accent5">
                    <a:lumMod val="50000"/>
                  </a:schemeClr>
                </a:solidFill>
                <a:latin typeface="Trebuchet MS" pitchFamily="34" charset="0"/>
              </a:rPr>
              <a:t>Mediennutzung</a:t>
            </a:r>
          </a:p>
          <a:p>
            <a:pPr algn="ctr">
              <a:lnSpc>
                <a:spcPct val="140000"/>
              </a:lnSpc>
            </a:pPr>
            <a:r>
              <a:rPr lang="de-DE" sz="1500" dirty="0">
                <a:solidFill>
                  <a:schemeClr val="accent5">
                    <a:lumMod val="50000"/>
                  </a:schemeClr>
                </a:solidFill>
                <a:latin typeface="Trebuchet MS" pitchFamily="34" charset="0"/>
              </a:rPr>
              <a:t>Mediengestaltung</a:t>
            </a:r>
          </a:p>
        </p:txBody>
      </p:sp>
      <p:sp>
        <p:nvSpPr>
          <p:cNvPr id="16" name="Text Box 25"/>
          <p:cNvSpPr txBox="1">
            <a:spLocks noChangeArrowheads="1"/>
          </p:cNvSpPr>
          <p:nvPr/>
        </p:nvSpPr>
        <p:spPr bwMode="auto">
          <a:xfrm>
            <a:off x="2405063" y="1819556"/>
            <a:ext cx="1577676" cy="784830"/>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50000"/>
                  </a:schemeClr>
                </a:solidFill>
                <a:latin typeface="Trebuchet MS" pitchFamily="34" charset="0"/>
              </a:rPr>
              <a:t>Funktionswissen</a:t>
            </a:r>
          </a:p>
          <a:p>
            <a:pPr algn="ctr">
              <a:lnSpc>
                <a:spcPct val="150000"/>
              </a:lnSpc>
            </a:pPr>
            <a:r>
              <a:rPr lang="de-DE" sz="1500" dirty="0">
                <a:solidFill>
                  <a:schemeClr val="accent5">
                    <a:lumMod val="50000"/>
                  </a:schemeClr>
                </a:solidFill>
                <a:latin typeface="Trebuchet MS" pitchFamily="34" charset="0"/>
              </a:rPr>
              <a:t>Strukturwissen</a:t>
            </a:r>
          </a:p>
        </p:txBody>
      </p:sp>
      <p:sp>
        <p:nvSpPr>
          <p:cNvPr id="17" name="Text Box 26"/>
          <p:cNvSpPr txBox="1">
            <a:spLocks noChangeArrowheads="1"/>
          </p:cNvSpPr>
          <p:nvPr/>
        </p:nvSpPr>
        <p:spPr bwMode="auto">
          <a:xfrm>
            <a:off x="4545013" y="1819556"/>
            <a:ext cx="2473947" cy="784830"/>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50000"/>
                  </a:schemeClr>
                </a:solidFill>
                <a:latin typeface="Trebuchet MS" pitchFamily="34" charset="0"/>
              </a:rPr>
              <a:t>ethisch-kritische Reflexion</a:t>
            </a:r>
          </a:p>
          <a:p>
            <a:pPr algn="ctr">
              <a:lnSpc>
                <a:spcPct val="150000"/>
              </a:lnSpc>
            </a:pPr>
            <a:r>
              <a:rPr lang="de-DE" sz="1500" dirty="0">
                <a:solidFill>
                  <a:schemeClr val="accent5">
                    <a:lumMod val="50000"/>
                  </a:schemeClr>
                </a:solidFill>
                <a:latin typeface="Trebuchet MS" pitchFamily="34" charset="0"/>
              </a:rPr>
              <a:t>kognitive Analyse</a:t>
            </a:r>
          </a:p>
        </p:txBody>
      </p:sp>
      <p:sp>
        <p:nvSpPr>
          <p:cNvPr id="18"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9"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50000"/>
                  </a:schemeClr>
                </a:solidFill>
                <a:latin typeface="Trebuchet MS" pitchFamily="34" charset="0"/>
              </a:rPr>
              <a:t>Orientierungswissen</a:t>
            </a:r>
          </a:p>
          <a:p>
            <a:pPr algn="ctr"/>
            <a:endParaRPr lang="de-DE" sz="500" dirty="0">
              <a:solidFill>
                <a:schemeClr val="accent5">
                  <a:lumMod val="50000"/>
                </a:schemeClr>
              </a:solidFill>
              <a:latin typeface="Trebuchet MS" pitchFamily="34" charset="0"/>
            </a:endParaRPr>
          </a:p>
        </p:txBody>
      </p:sp>
      <p:sp>
        <p:nvSpPr>
          <p:cNvPr id="20"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951560" cy="854080"/>
          </a:xfrm>
          <a:prstGeom prst="rect">
            <a:avLst/>
          </a:prstGeom>
          <a:noFill/>
          <a:ln w="9525">
            <a:noFill/>
            <a:miter lim="800000"/>
            <a:headEnd/>
            <a:tailEnd/>
          </a:ln>
        </p:spPr>
        <p:txBody>
          <a:bodyPr wrap="none">
            <a:spAutoFit/>
          </a:bodyPr>
          <a:lstStyle/>
          <a:p>
            <a:pPr algn="ctr">
              <a:lnSpc>
                <a:spcPct val="150000"/>
              </a:lnSpc>
            </a:pPr>
            <a:r>
              <a:rPr lang="de-DE" b="1" dirty="0">
                <a:solidFill>
                  <a:schemeClr val="accent5">
                    <a:lumMod val="5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545013" y="1819556"/>
            <a:ext cx="2473947" cy="784830"/>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a:solidFill>
                  <a:srgbClr val="000000"/>
                </a:solidFill>
                <a:latin typeface="Arial" pitchFamily="34" charset="0"/>
                <a:cs typeface="Arial" pitchFamily="34" charset="0"/>
              </a:rPr>
              <a:t>Funktionswissen</a:t>
            </a:r>
          </a:p>
        </p:txBody>
      </p:sp>
      <p:sp>
        <p:nvSpPr>
          <p:cNvPr id="7" name="Textfeld 6"/>
          <p:cNvSpPr txBox="1"/>
          <p:nvPr/>
        </p:nvSpPr>
        <p:spPr>
          <a:xfrm>
            <a:off x="1012979" y="2618749"/>
            <a:ext cx="7202359" cy="1062278"/>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Funktionswissen umfasst die instrumentell-qualifikatorischen Fertigkeiten, die dem Umgang mit Medien als </a:t>
            </a:r>
            <a:r>
              <a:rPr lang="de-DE" dirty="0" err="1">
                <a:latin typeface="Arial" pitchFamily="34" charset="0"/>
                <a:cs typeface="Arial" pitchFamily="34" charset="0"/>
              </a:rPr>
              <a:t>Hard</a:t>
            </a:r>
            <a:r>
              <a:rPr lang="de-DE" dirty="0">
                <a:latin typeface="Arial" pitchFamily="34" charset="0"/>
                <a:cs typeface="Arial" pitchFamily="34" charset="0"/>
              </a:rPr>
              <a:t>- und Software vorausgesetzt sind.</a:t>
            </a:r>
          </a:p>
        </p:txBody>
      </p:sp>
      <p:sp>
        <p:nvSpPr>
          <p:cNvPr id="8" name="Textfeld 7"/>
          <p:cNvSpPr txBox="1"/>
          <p:nvPr/>
        </p:nvSpPr>
        <p:spPr>
          <a:xfrm>
            <a:off x="1012979" y="4220545"/>
            <a:ext cx="6916607" cy="938719"/>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 Fähigkeit</a:t>
            </a:r>
            <a:r>
              <a:rPr lang="de-DE" dirty="0">
                <a:solidFill>
                  <a:schemeClr val="tx1">
                    <a:lumMod val="75000"/>
                    <a:lumOff val="25000"/>
                  </a:schemeClr>
                </a:solidFill>
                <a:latin typeface="Arial" pitchFamily="34" charset="0"/>
                <a:cs typeface="Arial" pitchFamily="34" charset="0"/>
              </a:rPr>
              <a:t>, ein Computerprogramm zu installieren, eine Kamera zu bedienen, einen digitalen Film </a:t>
            </a:r>
            <a:r>
              <a:rPr lang="de-DE" dirty="0" smtClean="0">
                <a:solidFill>
                  <a:schemeClr val="tx1">
                    <a:lumMod val="75000"/>
                    <a:lumOff val="25000"/>
                  </a:schemeClr>
                </a:solidFill>
                <a:latin typeface="Arial" pitchFamily="34" charset="0"/>
                <a:cs typeface="Arial" pitchFamily="34" charset="0"/>
              </a:rPr>
              <a:t>zu schneiden</a:t>
            </a:r>
            <a:r>
              <a:rPr lang="de-DE" dirty="0">
                <a:solidFill>
                  <a:schemeClr val="tx1">
                    <a:lumMod val="75000"/>
                    <a:lumOff val="25000"/>
                  </a:schemeClr>
                </a:solidFill>
                <a:latin typeface="Arial" pitchFamily="34" charset="0"/>
                <a:cs typeface="Arial" pitchFamily="34" charset="0"/>
              </a:rPr>
              <a:t>, Daten  hoch- und runterladen</a:t>
            </a:r>
          </a:p>
        </p:txBody>
      </p:sp>
      <p:sp>
        <p:nvSpPr>
          <p:cNvPr id="9" name="Rechteck 8"/>
          <p:cNvSpPr/>
          <p:nvPr/>
        </p:nvSpPr>
        <p:spPr>
          <a:xfrm>
            <a:off x="1000100" y="4143380"/>
            <a:ext cx="7000924" cy="114300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802096" cy="83099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b="1" dirty="0">
                <a:solidFill>
                  <a:schemeClr val="accent5">
                    <a:lumMod val="50000"/>
                  </a:schemeClr>
                </a:solidFill>
                <a:latin typeface="Trebuchet MS" pitchFamily="34" charset="0"/>
              </a:rPr>
              <a:t>Strukturwissen</a:t>
            </a:r>
          </a:p>
        </p:txBody>
      </p:sp>
      <p:sp>
        <p:nvSpPr>
          <p:cNvPr id="15" name="Text Box 26"/>
          <p:cNvSpPr txBox="1">
            <a:spLocks noChangeArrowheads="1"/>
          </p:cNvSpPr>
          <p:nvPr/>
        </p:nvSpPr>
        <p:spPr bwMode="auto">
          <a:xfrm>
            <a:off x="4545013" y="1819556"/>
            <a:ext cx="2473947" cy="784830"/>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Aneignung im Lebensraum Internet</a:t>
            </a:r>
            <a:endParaRPr lang="de-DE" sz="1600">
              <a:latin typeface="Franklin Gothic Book" pitchFamily="34" charset="0"/>
            </a:endParaRPr>
          </a:p>
        </p:txBody>
      </p:sp>
      <p:sp>
        <p:nvSpPr>
          <p:cNvPr id="5124"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5126" name="Text Box 7"/>
          <p:cNvSpPr txBox="1">
            <a:spLocks noChangeArrowheads="1"/>
          </p:cNvSpPr>
          <p:nvPr/>
        </p:nvSpPr>
        <p:spPr bwMode="auto">
          <a:xfrm>
            <a:off x="611188"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5127" name="Rechteck 8"/>
          <p:cNvSpPr>
            <a:spLocks noChangeArrowheads="1"/>
          </p:cNvSpPr>
          <p:nvPr/>
        </p:nvSpPr>
        <p:spPr bwMode="auto">
          <a:xfrm>
            <a:off x="611188" y="1989138"/>
            <a:ext cx="7056437" cy="3416300"/>
          </a:xfrm>
          <a:prstGeom prst="rect">
            <a:avLst/>
          </a:prstGeom>
          <a:noFill/>
          <a:ln w="9525">
            <a:noFill/>
            <a:miter lim="800000"/>
            <a:headEnd/>
            <a:tailEnd/>
          </a:ln>
        </p:spPr>
        <p:txBody>
          <a:bodyPr>
            <a:spAutoFit/>
          </a:bodyPr>
          <a:lstStyle/>
          <a:p>
            <a:r>
              <a:rPr lang="de-DE" dirty="0">
                <a:solidFill>
                  <a:srgbClr val="323A62"/>
                </a:solidFill>
                <a:latin typeface="Arial" pitchFamily="34" charset="0"/>
                <a:cs typeface="Arial" pitchFamily="34" charset="0"/>
              </a:rPr>
              <a:t>Medienaneignung ist die subjektive Seite der Mediatisierung.</a:t>
            </a:r>
          </a:p>
          <a:p>
            <a:endParaRPr lang="de-DE" dirty="0">
              <a:solidFill>
                <a:srgbClr val="323A62"/>
              </a:solidFill>
              <a:latin typeface="Arial" pitchFamily="34" charset="0"/>
              <a:cs typeface="Arial" pitchFamily="34" charset="0"/>
            </a:endParaRPr>
          </a:p>
          <a:p>
            <a:r>
              <a:rPr lang="de-DE" dirty="0">
                <a:solidFill>
                  <a:srgbClr val="323A62"/>
                </a:solidFill>
                <a:latin typeface="Arial" pitchFamily="34" charset="0"/>
                <a:cs typeface="Arial" pitchFamily="34" charset="0"/>
              </a:rPr>
              <a:t>In Medien leben, diese  erleben und sie mit Leben füllen sind konkrete Leistungen der Subjekte.</a:t>
            </a:r>
          </a:p>
          <a:p>
            <a:endParaRPr lang="de-DE" dirty="0">
              <a:solidFill>
                <a:srgbClr val="323A62"/>
              </a:solidFill>
              <a:latin typeface="Arial" pitchFamily="34" charset="0"/>
              <a:cs typeface="Arial" pitchFamily="34" charset="0"/>
            </a:endParaRPr>
          </a:p>
          <a:p>
            <a:r>
              <a:rPr lang="de-DE" dirty="0">
                <a:solidFill>
                  <a:srgbClr val="323A62"/>
                </a:solidFill>
                <a:latin typeface="Arial" pitchFamily="34" charset="0"/>
                <a:cs typeface="Arial" pitchFamily="34" charset="0"/>
              </a:rPr>
              <a:t>Medienaneignung ist die Nutzung, Wahrnehmung, Bewertung und Verarbeitung von Medien durch handelnde Subjekte</a:t>
            </a:r>
          </a:p>
          <a:p>
            <a:endParaRPr lang="de-DE" dirty="0">
              <a:solidFill>
                <a:srgbClr val="323A62"/>
              </a:solidFill>
              <a:latin typeface="Arial" pitchFamily="34" charset="0"/>
              <a:cs typeface="Arial" pitchFamily="34" charset="0"/>
            </a:endParaRPr>
          </a:p>
          <a:p>
            <a:r>
              <a:rPr lang="de-DE" dirty="0">
                <a:solidFill>
                  <a:srgbClr val="323A62"/>
                </a:solidFill>
                <a:latin typeface="Arial" pitchFamily="34" charset="0"/>
                <a:cs typeface="Arial" pitchFamily="34" charset="0"/>
              </a:rPr>
              <a:t>Der Raum Internet, bestehend  aus einer Vielzahl von Räumen, erlaubt  in ‚idealer‘ Weise die Aneignung </a:t>
            </a:r>
          </a:p>
          <a:p>
            <a:endParaRPr lang="de-DE" dirty="0">
              <a:solidFill>
                <a:srgbClr val="323A62"/>
              </a:solidFill>
              <a:latin typeface="Arial" pitchFamily="34" charset="0"/>
              <a:cs typeface="Arial" pitchFamily="34" charset="0"/>
            </a:endParaRPr>
          </a:p>
          <a:p>
            <a:r>
              <a:rPr lang="de-DE" dirty="0">
                <a:solidFill>
                  <a:srgbClr val="323A62"/>
                </a:solidFill>
                <a:latin typeface="Arial" pitchFamily="34" charset="0"/>
                <a:cs typeface="Arial" pitchFamily="34" charset="0"/>
              </a:rPr>
              <a:t>Die wichtigsten aktuell genutzten Räume sind die </a:t>
            </a:r>
            <a:r>
              <a:rPr lang="de-DE" dirty="0" err="1">
                <a:solidFill>
                  <a:srgbClr val="323A62"/>
                </a:solidFill>
                <a:latin typeface="Arial" pitchFamily="34" charset="0"/>
                <a:cs typeface="Arial" pitchFamily="34" charset="0"/>
              </a:rPr>
              <a:t>Social</a:t>
            </a:r>
            <a:r>
              <a:rPr lang="de-DE" dirty="0">
                <a:solidFill>
                  <a:srgbClr val="323A62"/>
                </a:solidFill>
                <a:latin typeface="Arial" pitchFamily="34" charset="0"/>
                <a:cs typeface="Arial" pitchFamily="34" charset="0"/>
              </a:rPr>
              <a:t> Networks.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a:solidFill>
                  <a:srgbClr val="000000"/>
                </a:solidFill>
                <a:latin typeface="Arial" pitchFamily="34" charset="0"/>
                <a:cs typeface="Arial" pitchFamily="34" charset="0"/>
              </a:rPr>
              <a:t>Strukturwissen</a:t>
            </a:r>
          </a:p>
        </p:txBody>
      </p:sp>
      <p:sp>
        <p:nvSpPr>
          <p:cNvPr id="7" name="Textfeld 6"/>
          <p:cNvSpPr txBox="1"/>
          <p:nvPr/>
        </p:nvSpPr>
        <p:spPr>
          <a:xfrm>
            <a:off x="1012979" y="2618749"/>
            <a:ext cx="7416673" cy="1426031"/>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Strukturwissen bezieht sich auf den Komplex heutiger Mediensysteme, auf den Einblick in das Zusammenspiel der Medien, die Mediennetze ihre Beschaffenheit, ihre Akteure und vor allem die Verwobenheit und Bedeutung der vielfältigen über die Medien transportierten Inhalte.</a:t>
            </a:r>
          </a:p>
        </p:txBody>
      </p:sp>
      <p:sp>
        <p:nvSpPr>
          <p:cNvPr id="8" name="Textfeld 7"/>
          <p:cNvSpPr txBox="1"/>
          <p:nvPr/>
        </p:nvSpPr>
        <p:spPr>
          <a:xfrm>
            <a:off x="1158119" y="4520811"/>
            <a:ext cx="6929989" cy="938719"/>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Kennen </a:t>
            </a:r>
            <a:r>
              <a:rPr lang="de-DE" dirty="0" err="1">
                <a:solidFill>
                  <a:schemeClr val="tx1">
                    <a:lumMod val="75000"/>
                    <a:lumOff val="25000"/>
                  </a:schemeClr>
                </a:solidFill>
                <a:latin typeface="Arial" pitchFamily="34" charset="0"/>
                <a:cs typeface="Arial" pitchFamily="34" charset="0"/>
              </a:rPr>
              <a:t>crossmedialer</a:t>
            </a:r>
            <a:r>
              <a:rPr lang="de-DE" dirty="0">
                <a:solidFill>
                  <a:schemeClr val="tx1">
                    <a:lumMod val="75000"/>
                    <a:lumOff val="25000"/>
                  </a:schemeClr>
                </a:solidFill>
                <a:latin typeface="Arial" pitchFamily="34" charset="0"/>
                <a:cs typeface="Arial" pitchFamily="34" charset="0"/>
              </a:rPr>
              <a:t> </a:t>
            </a:r>
            <a:r>
              <a:rPr lang="de-DE" dirty="0" smtClean="0">
                <a:solidFill>
                  <a:schemeClr val="tx1">
                    <a:lumMod val="75000"/>
                    <a:lumOff val="25000"/>
                  </a:schemeClr>
                </a:solidFill>
                <a:latin typeface="Arial" pitchFamily="34" charset="0"/>
                <a:cs typeface="Arial" pitchFamily="34" charset="0"/>
              </a:rPr>
              <a:t>Vermarktungsstrategien; </a:t>
            </a:r>
            <a:r>
              <a:rPr lang="de-DE" dirty="0">
                <a:solidFill>
                  <a:schemeClr val="tx1">
                    <a:lumMod val="75000"/>
                    <a:lumOff val="25000"/>
                  </a:schemeClr>
                </a:solidFill>
                <a:latin typeface="Arial" pitchFamily="34" charset="0"/>
                <a:cs typeface="Arial" pitchFamily="34" charset="0"/>
              </a:rPr>
              <a:t>Kennen </a:t>
            </a:r>
            <a:r>
              <a:rPr lang="de-DE" dirty="0" smtClean="0">
                <a:solidFill>
                  <a:schemeClr val="tx1">
                    <a:lumMod val="75000"/>
                    <a:lumOff val="25000"/>
                  </a:schemeClr>
                </a:solidFill>
                <a:latin typeface="Arial" pitchFamily="34" charset="0"/>
                <a:cs typeface="Arial" pitchFamily="34" charset="0"/>
              </a:rPr>
              <a:t>globaler</a:t>
            </a:r>
            <a:r>
              <a:rPr lang="de-DE" dirty="0">
                <a:solidFill>
                  <a:schemeClr val="tx1">
                    <a:lumMod val="75000"/>
                    <a:lumOff val="25000"/>
                  </a:schemeClr>
                </a:solidFill>
                <a:latin typeface="Arial" pitchFamily="34" charset="0"/>
                <a:cs typeface="Arial" pitchFamily="34" charset="0"/>
              </a:rPr>
              <a:t>, lokaler, politischer und </a:t>
            </a:r>
            <a:r>
              <a:rPr lang="de-DE" dirty="0" smtClean="0">
                <a:solidFill>
                  <a:schemeClr val="tx1">
                    <a:lumMod val="75000"/>
                    <a:lumOff val="25000"/>
                  </a:schemeClr>
                </a:solidFill>
                <a:latin typeface="Arial" pitchFamily="34" charset="0"/>
                <a:cs typeface="Arial" pitchFamily="34" charset="0"/>
              </a:rPr>
              <a:t>ökonomischer </a:t>
            </a:r>
            <a:r>
              <a:rPr lang="de-DE" dirty="0">
                <a:solidFill>
                  <a:schemeClr val="tx1">
                    <a:lumMod val="75000"/>
                    <a:lumOff val="25000"/>
                  </a:schemeClr>
                </a:solidFill>
                <a:latin typeface="Arial" pitchFamily="34" charset="0"/>
                <a:cs typeface="Arial" pitchFamily="34" charset="0"/>
              </a:rPr>
              <a:t>Interessen, die Strukturen gestalten</a:t>
            </a:r>
          </a:p>
        </p:txBody>
      </p:sp>
      <p:sp>
        <p:nvSpPr>
          <p:cNvPr id="9" name="Rechteck 8"/>
          <p:cNvSpPr/>
          <p:nvPr/>
        </p:nvSpPr>
        <p:spPr>
          <a:xfrm>
            <a:off x="1000100" y="4429132"/>
            <a:ext cx="6858048" cy="114300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443415" y="1746986"/>
            <a:ext cx="2568332" cy="854080"/>
          </a:xfrm>
          <a:prstGeom prst="rect">
            <a:avLst/>
          </a:prstGeom>
          <a:noFill/>
          <a:ln w="9525">
            <a:noFill/>
            <a:miter lim="800000"/>
            <a:headEnd/>
            <a:tailEnd/>
          </a:ln>
        </p:spPr>
        <p:txBody>
          <a:bodyPr wrap="none">
            <a:spAutoFit/>
          </a:bodyPr>
          <a:lstStyle/>
          <a:p>
            <a:pPr algn="ctr">
              <a:lnSpc>
                <a:spcPct val="150000"/>
              </a:lnSpc>
            </a:pPr>
            <a:r>
              <a:rPr lang="de-DE" b="1" spc="-150" dirty="0">
                <a:solidFill>
                  <a:schemeClr val="accent5">
                    <a:lumMod val="5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a:solidFill>
                  <a:srgbClr val="000000"/>
                </a:solidFill>
                <a:latin typeface="Arial" pitchFamily="34" charset="0"/>
                <a:cs typeface="Arial" pitchFamily="34" charset="0"/>
              </a:rPr>
              <a:t>Ethisch-kritische Reflexion</a:t>
            </a:r>
          </a:p>
        </p:txBody>
      </p:sp>
      <p:sp>
        <p:nvSpPr>
          <p:cNvPr id="7" name="Textfeld 6"/>
          <p:cNvSpPr txBox="1"/>
          <p:nvPr/>
        </p:nvSpPr>
        <p:spPr>
          <a:xfrm>
            <a:off x="1012979" y="2618749"/>
            <a:ext cx="7416673" cy="1062278"/>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Ethisch-kritische Reflexion ermöglicht sowohl den Genuss als auch die die begründete Ablehnung der medialen Angebote auf der Basis eines bereits qualifizierenden Orientierungswissens</a:t>
            </a:r>
          </a:p>
        </p:txBody>
      </p:sp>
      <p:sp>
        <p:nvSpPr>
          <p:cNvPr id="8" name="Textfeld 7"/>
          <p:cNvSpPr txBox="1"/>
          <p:nvPr/>
        </p:nvSpPr>
        <p:spPr>
          <a:xfrm>
            <a:off x="1158119" y="4520811"/>
            <a:ext cx="7342971" cy="1220847"/>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a:t>
            </a:r>
            <a:r>
              <a:rPr lang="de-DE" dirty="0" smtClean="0">
                <a:solidFill>
                  <a:schemeClr val="tx1">
                    <a:lumMod val="75000"/>
                    <a:lumOff val="25000"/>
                  </a:schemeClr>
                </a:solidFill>
                <a:latin typeface="Arial" pitchFamily="34" charset="0"/>
                <a:cs typeface="Arial" pitchFamily="34" charset="0"/>
              </a:rPr>
              <a:t>Reflexion </a:t>
            </a:r>
            <a:r>
              <a:rPr lang="de-DE" dirty="0">
                <a:solidFill>
                  <a:schemeClr val="tx1">
                    <a:lumMod val="75000"/>
                    <a:lumOff val="25000"/>
                  </a:schemeClr>
                </a:solidFill>
                <a:latin typeface="Arial" pitchFamily="34" charset="0"/>
                <a:cs typeface="Arial" pitchFamily="34" charset="0"/>
              </a:rPr>
              <a:t>des subjektiven und gesellschaftlichen Wertes von Informationen bei verschiedenen Portalen von </a:t>
            </a:r>
            <a:r>
              <a:rPr lang="de-DE" dirty="0" err="1">
                <a:solidFill>
                  <a:schemeClr val="tx1">
                    <a:lumMod val="75000"/>
                    <a:lumOff val="25000"/>
                  </a:schemeClr>
                </a:solidFill>
                <a:latin typeface="Arial" pitchFamily="34" charset="0"/>
                <a:cs typeface="Arial" pitchFamily="34" charset="0"/>
              </a:rPr>
              <a:t>Youtube</a:t>
            </a:r>
            <a:r>
              <a:rPr lang="de-DE" dirty="0">
                <a:solidFill>
                  <a:schemeClr val="tx1">
                    <a:lumMod val="75000"/>
                    <a:lumOff val="25000"/>
                  </a:schemeClr>
                </a:solidFill>
                <a:latin typeface="Arial" pitchFamily="34" charset="0"/>
                <a:cs typeface="Arial" pitchFamily="34" charset="0"/>
              </a:rPr>
              <a:t> bis </a:t>
            </a:r>
            <a:r>
              <a:rPr lang="de-DE" dirty="0" err="1" smtClean="0">
                <a:solidFill>
                  <a:schemeClr val="tx1">
                    <a:lumMod val="75000"/>
                    <a:lumOff val="25000"/>
                  </a:schemeClr>
                </a:solidFill>
                <a:latin typeface="Arial" pitchFamily="34" charset="0"/>
                <a:cs typeface="Arial" pitchFamily="34" charset="0"/>
              </a:rPr>
              <a:t>Wikipedia</a:t>
            </a:r>
            <a:r>
              <a:rPr lang="de-DE" dirty="0" smtClean="0">
                <a:solidFill>
                  <a:schemeClr val="tx1">
                    <a:lumMod val="75000"/>
                    <a:lumOff val="25000"/>
                  </a:schemeClr>
                </a:solidFill>
                <a:latin typeface="Arial" pitchFamily="34" charset="0"/>
                <a:cs typeface="Arial" pitchFamily="34" charset="0"/>
              </a:rPr>
              <a:t>; Wahrnehmung und Kontrolle des </a:t>
            </a:r>
            <a:r>
              <a:rPr lang="de-DE" dirty="0">
                <a:solidFill>
                  <a:schemeClr val="tx1">
                    <a:lumMod val="75000"/>
                    <a:lumOff val="25000"/>
                  </a:schemeClr>
                </a:solidFill>
                <a:latin typeface="Arial" pitchFamily="34" charset="0"/>
                <a:cs typeface="Arial" pitchFamily="34" charset="0"/>
              </a:rPr>
              <a:t>eigenen Medienverhaltens und seiner Folgen </a:t>
            </a:r>
          </a:p>
        </p:txBody>
      </p:sp>
      <p:sp>
        <p:nvSpPr>
          <p:cNvPr id="9" name="Rechteck 8"/>
          <p:cNvSpPr/>
          <p:nvPr/>
        </p:nvSpPr>
        <p:spPr>
          <a:xfrm>
            <a:off x="1000100" y="4429132"/>
            <a:ext cx="7643866" cy="142876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458152" y="1819556"/>
            <a:ext cx="2473947" cy="854080"/>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b="1" dirty="0">
                <a:solidFill>
                  <a:schemeClr val="accent5">
                    <a:lumMod val="5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a:solidFill>
                  <a:srgbClr val="000000"/>
                </a:solidFill>
                <a:latin typeface="Arial" pitchFamily="34" charset="0"/>
                <a:cs typeface="Arial" pitchFamily="34" charset="0"/>
              </a:rPr>
              <a:t>Kognitive Analyse</a:t>
            </a:r>
          </a:p>
        </p:txBody>
      </p:sp>
      <p:sp>
        <p:nvSpPr>
          <p:cNvPr id="7" name="Textfeld 6"/>
          <p:cNvSpPr txBox="1"/>
          <p:nvPr/>
        </p:nvSpPr>
        <p:spPr>
          <a:xfrm>
            <a:off x="1012979" y="2618749"/>
            <a:ext cx="7488111" cy="1426031"/>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Kognitive Analyse befasst sich mit der gesellschaftlichen Einbettung der Medien, auf der Basis eines bereits qualifizierenden </a:t>
            </a:r>
            <a:r>
              <a:rPr lang="de-DE" dirty="0" smtClean="0">
                <a:latin typeface="Arial" pitchFamily="34" charset="0"/>
                <a:cs typeface="Arial" pitchFamily="34" charset="0"/>
              </a:rPr>
              <a:t>Orientierungs-wissen</a:t>
            </a:r>
            <a:r>
              <a:rPr lang="de-DE" dirty="0">
                <a:latin typeface="Arial" pitchFamily="34" charset="0"/>
                <a:cs typeface="Arial" pitchFamily="34" charset="0"/>
              </a:rPr>
              <a:t>. Gemeinsam mit der ethisch-kritischen Reflexion bildet die kognitive Analyse die Grundlage für die Medienbewertung.</a:t>
            </a:r>
          </a:p>
        </p:txBody>
      </p:sp>
      <p:sp>
        <p:nvSpPr>
          <p:cNvPr id="8" name="Textfeld 7"/>
          <p:cNvSpPr txBox="1"/>
          <p:nvPr/>
        </p:nvSpPr>
        <p:spPr>
          <a:xfrm>
            <a:off x="1158119" y="4520811"/>
            <a:ext cx="7342971" cy="1220847"/>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a:t>
            </a:r>
            <a:r>
              <a:rPr lang="de-DE" dirty="0" smtClean="0">
                <a:solidFill>
                  <a:schemeClr val="tx1">
                    <a:lumMod val="75000"/>
                    <a:lumOff val="25000"/>
                  </a:schemeClr>
                </a:solidFill>
                <a:latin typeface="Arial" pitchFamily="34" charset="0"/>
                <a:cs typeface="Arial" pitchFamily="34" charset="0"/>
              </a:rPr>
              <a:t>Analyse von Verweisstrukturen </a:t>
            </a:r>
            <a:r>
              <a:rPr lang="de-DE" dirty="0">
                <a:solidFill>
                  <a:schemeClr val="tx1">
                    <a:lumMod val="75000"/>
                    <a:lumOff val="25000"/>
                  </a:schemeClr>
                </a:solidFill>
                <a:latin typeface="Arial" pitchFamily="34" charset="0"/>
                <a:cs typeface="Arial" pitchFamily="34" charset="0"/>
              </a:rPr>
              <a:t>und </a:t>
            </a:r>
            <a:r>
              <a:rPr lang="de-DE" dirty="0" smtClean="0">
                <a:solidFill>
                  <a:schemeClr val="tx1">
                    <a:lumMod val="75000"/>
                    <a:lumOff val="25000"/>
                  </a:schemeClr>
                </a:solidFill>
                <a:latin typeface="Arial" pitchFamily="34" charset="0"/>
                <a:cs typeface="Arial" pitchFamily="34" charset="0"/>
              </a:rPr>
              <a:t>den </a:t>
            </a:r>
            <a:r>
              <a:rPr lang="de-DE" dirty="0">
                <a:solidFill>
                  <a:schemeClr val="tx1">
                    <a:lumMod val="75000"/>
                    <a:lumOff val="25000"/>
                  </a:schemeClr>
                </a:solidFill>
                <a:latin typeface="Arial" pitchFamily="34" charset="0"/>
                <a:cs typeface="Arial" pitchFamily="34" charset="0"/>
              </a:rPr>
              <a:t>dahinter stehenden Interessen</a:t>
            </a:r>
            <a:r>
              <a:rPr lang="de-DE" dirty="0" smtClean="0">
                <a:solidFill>
                  <a:schemeClr val="tx1">
                    <a:lumMod val="75000"/>
                    <a:lumOff val="25000"/>
                  </a:schemeClr>
                </a:solidFill>
                <a:latin typeface="Arial" pitchFamily="34" charset="0"/>
                <a:cs typeface="Arial" pitchFamily="34" charset="0"/>
              </a:rPr>
              <a:t>; Differenzierung zwischen Besitzer und Betreiber von Netzwerkplattformen und </a:t>
            </a:r>
            <a:r>
              <a:rPr lang="de-DE" dirty="0">
                <a:solidFill>
                  <a:schemeClr val="tx1">
                    <a:lumMod val="75000"/>
                    <a:lumOff val="25000"/>
                  </a:schemeClr>
                </a:solidFill>
                <a:latin typeface="Arial" pitchFamily="34" charset="0"/>
                <a:cs typeface="Arial" pitchFamily="34" charset="0"/>
              </a:rPr>
              <a:t>der </a:t>
            </a:r>
            <a:r>
              <a:rPr lang="de-DE" dirty="0" smtClean="0">
                <a:solidFill>
                  <a:schemeClr val="tx1">
                    <a:lumMod val="75000"/>
                    <a:lumOff val="25000"/>
                  </a:schemeClr>
                </a:solidFill>
                <a:latin typeface="Arial" pitchFamily="34" charset="0"/>
                <a:cs typeface="Arial" pitchFamily="34" charset="0"/>
              </a:rPr>
              <a:t>Folgen für das Netzangebot; Erzeugen </a:t>
            </a:r>
            <a:r>
              <a:rPr lang="de-DE" dirty="0">
                <a:solidFill>
                  <a:schemeClr val="tx1">
                    <a:lumMod val="75000"/>
                    <a:lumOff val="25000"/>
                  </a:schemeClr>
                </a:solidFill>
                <a:latin typeface="Arial" pitchFamily="34" charset="0"/>
                <a:cs typeface="Arial" pitchFamily="34" charset="0"/>
              </a:rPr>
              <a:t>und Verfolgen von ‚Datenspuren‘</a:t>
            </a:r>
          </a:p>
        </p:txBody>
      </p:sp>
      <p:sp>
        <p:nvSpPr>
          <p:cNvPr id="9" name="Rechteck 8"/>
          <p:cNvSpPr/>
          <p:nvPr/>
        </p:nvSpPr>
        <p:spPr>
          <a:xfrm>
            <a:off x="1000100" y="4429132"/>
            <a:ext cx="7643866" cy="142876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2" cy="1061829"/>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458152" y="1819556"/>
            <a:ext cx="2473947" cy="807913"/>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312880" y="2554072"/>
            <a:ext cx="2382383" cy="446276"/>
          </a:xfrm>
          <a:prstGeom prst="rect">
            <a:avLst/>
          </a:prstGeom>
          <a:noFill/>
          <a:ln w="9525">
            <a:noFill/>
            <a:miter lim="800000"/>
            <a:headEnd/>
            <a:tailEnd/>
          </a:ln>
        </p:spPr>
        <p:txBody>
          <a:bodyPr wrap="none">
            <a:spAutoFit/>
          </a:bodyPr>
          <a:lstStyle/>
          <a:p>
            <a:pPr algn="ctr"/>
            <a:r>
              <a:rPr lang="de-DE" b="1" dirty="0">
                <a:solidFill>
                  <a:schemeClr val="accent5">
                    <a:lumMod val="5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8" name="Textfeld 7"/>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a:solidFill>
                  <a:srgbClr val="000000"/>
                </a:solidFill>
                <a:latin typeface="Arial" pitchFamily="34" charset="0"/>
                <a:cs typeface="Arial" pitchFamily="34" charset="0"/>
              </a:rPr>
              <a:t>Orientierungswissen</a:t>
            </a:r>
          </a:p>
        </p:txBody>
      </p:sp>
      <p:sp>
        <p:nvSpPr>
          <p:cNvPr id="9" name="Textfeld 8"/>
          <p:cNvSpPr txBox="1"/>
          <p:nvPr/>
        </p:nvSpPr>
        <p:spPr>
          <a:xfrm>
            <a:off x="1071538" y="2643182"/>
            <a:ext cx="7416673" cy="1426031"/>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Orientierungswissen verbindet die Wissensdimension mit der </a:t>
            </a:r>
            <a:r>
              <a:rPr lang="de-DE" dirty="0" err="1" smtClean="0">
                <a:latin typeface="Arial" pitchFamily="34" charset="0"/>
                <a:cs typeface="Arial" pitchFamily="34" charset="0"/>
              </a:rPr>
              <a:t>Bewer-tungsdimension</a:t>
            </a:r>
            <a:r>
              <a:rPr lang="de-DE" dirty="0">
                <a:latin typeface="Arial" pitchFamily="34" charset="0"/>
                <a:cs typeface="Arial" pitchFamily="34" charset="0"/>
              </a:rPr>
              <a:t>. Es gibt den Subjekten die Grundlage, ihre je eigene Position zu finden innerhalb eines Medienensembles voller Chancen und Zwänge. </a:t>
            </a:r>
          </a:p>
        </p:txBody>
      </p:sp>
      <p:sp>
        <p:nvSpPr>
          <p:cNvPr id="10" name="Textfeld 9"/>
          <p:cNvSpPr txBox="1"/>
          <p:nvPr/>
        </p:nvSpPr>
        <p:spPr>
          <a:xfrm>
            <a:off x="1158119" y="4520811"/>
            <a:ext cx="7342971" cy="1220847"/>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a:t>
            </a:r>
            <a:r>
              <a:rPr lang="de-DE" dirty="0" smtClean="0">
                <a:solidFill>
                  <a:schemeClr val="tx1">
                    <a:lumMod val="75000"/>
                    <a:lumOff val="25000"/>
                  </a:schemeClr>
                </a:solidFill>
                <a:latin typeface="Arial" pitchFamily="34" charset="0"/>
                <a:cs typeface="Arial" pitchFamily="34" charset="0"/>
              </a:rPr>
              <a:t>Historische, ethische und politische Einsichten </a:t>
            </a:r>
            <a:r>
              <a:rPr lang="de-DE" dirty="0">
                <a:solidFill>
                  <a:schemeClr val="tx1">
                    <a:lumMod val="75000"/>
                    <a:lumOff val="25000"/>
                  </a:schemeClr>
                </a:solidFill>
                <a:latin typeface="Arial" pitchFamily="34" charset="0"/>
                <a:cs typeface="Arial" pitchFamily="34" charset="0"/>
              </a:rPr>
              <a:t>und Kenntnisse der Technologie, Politik und  Ökonomie der </a:t>
            </a:r>
            <a:r>
              <a:rPr lang="de-DE" dirty="0" smtClean="0">
                <a:solidFill>
                  <a:schemeClr val="tx1">
                    <a:lumMod val="75000"/>
                    <a:lumOff val="25000"/>
                  </a:schemeClr>
                </a:solidFill>
                <a:latin typeface="Arial" pitchFamily="34" charset="0"/>
                <a:cs typeface="Arial" pitchFamily="34" charset="0"/>
              </a:rPr>
              <a:t>Medien; </a:t>
            </a:r>
            <a:r>
              <a:rPr lang="de-DE" dirty="0">
                <a:solidFill>
                  <a:schemeClr val="tx1">
                    <a:lumMod val="75000"/>
                    <a:lumOff val="25000"/>
                  </a:schemeClr>
                </a:solidFill>
                <a:latin typeface="Arial" pitchFamily="34" charset="0"/>
                <a:cs typeface="Arial" pitchFamily="34" charset="0"/>
              </a:rPr>
              <a:t>Erarbeitung von Handlungsimperativen einer eigensinnigen und sozial </a:t>
            </a:r>
            <a:r>
              <a:rPr lang="de-DE" dirty="0" err="1" smtClean="0">
                <a:solidFill>
                  <a:schemeClr val="tx1">
                    <a:lumMod val="75000"/>
                    <a:lumOff val="25000"/>
                  </a:schemeClr>
                </a:solidFill>
                <a:latin typeface="Arial" pitchFamily="34" charset="0"/>
                <a:cs typeface="Arial" pitchFamily="34" charset="0"/>
              </a:rPr>
              <a:t>verantwort-lichen</a:t>
            </a:r>
            <a:r>
              <a:rPr lang="de-DE" dirty="0" smtClean="0">
                <a:solidFill>
                  <a:schemeClr val="tx1">
                    <a:lumMod val="75000"/>
                    <a:lumOff val="25000"/>
                  </a:schemeClr>
                </a:solidFill>
                <a:latin typeface="Arial" pitchFamily="34" charset="0"/>
                <a:cs typeface="Arial" pitchFamily="34" charset="0"/>
              </a:rPr>
              <a:t> </a:t>
            </a:r>
            <a:r>
              <a:rPr lang="de-DE" dirty="0">
                <a:solidFill>
                  <a:schemeClr val="tx1">
                    <a:lumMod val="75000"/>
                    <a:lumOff val="25000"/>
                  </a:schemeClr>
                </a:solidFill>
                <a:latin typeface="Arial" pitchFamily="34" charset="0"/>
                <a:cs typeface="Arial" pitchFamily="34" charset="0"/>
              </a:rPr>
              <a:t>Medienaneignung</a:t>
            </a:r>
          </a:p>
        </p:txBody>
      </p:sp>
      <p:sp>
        <p:nvSpPr>
          <p:cNvPr id="11" name="Rechteck 10"/>
          <p:cNvSpPr/>
          <p:nvPr/>
        </p:nvSpPr>
        <p:spPr>
          <a:xfrm>
            <a:off x="1000100" y="4429132"/>
            <a:ext cx="7643866" cy="142876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328526" y="3429000"/>
            <a:ext cx="2355132" cy="1126462"/>
          </a:xfrm>
          <a:prstGeom prst="rect">
            <a:avLst/>
          </a:prstGeom>
          <a:noFill/>
          <a:ln w="9525">
            <a:noFill/>
            <a:miter lim="800000"/>
            <a:headEnd/>
            <a:tailEnd/>
          </a:ln>
        </p:spPr>
        <p:txBody>
          <a:bodyPr wrap="none">
            <a:spAutoFit/>
          </a:bodyPr>
          <a:lstStyle/>
          <a:p>
            <a:pPr algn="ctr">
              <a:lnSpc>
                <a:spcPct val="140000"/>
              </a:lnSpc>
            </a:pPr>
            <a:r>
              <a:rPr lang="de-DE" b="1" dirty="0">
                <a:solidFill>
                  <a:schemeClr val="accent5">
                    <a:lumMod val="5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458152" y="1819556"/>
            <a:ext cx="2473947" cy="807913"/>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smtClean="0">
                <a:solidFill>
                  <a:srgbClr val="000000"/>
                </a:solidFill>
                <a:latin typeface="Arial" pitchFamily="34" charset="0"/>
                <a:cs typeface="Arial" pitchFamily="34" charset="0"/>
              </a:rPr>
              <a:t>Medienpartizipation</a:t>
            </a:r>
            <a:endParaRPr lang="de-DE" sz="2200" b="1" kern="0" dirty="0">
              <a:solidFill>
                <a:srgbClr val="000000"/>
              </a:solidFill>
              <a:latin typeface="Arial" pitchFamily="34" charset="0"/>
              <a:cs typeface="Arial" pitchFamily="34" charset="0"/>
            </a:endParaRPr>
          </a:p>
        </p:txBody>
      </p:sp>
      <p:sp>
        <p:nvSpPr>
          <p:cNvPr id="7" name="Textfeld 6"/>
          <p:cNvSpPr txBox="1"/>
          <p:nvPr/>
        </p:nvSpPr>
        <p:spPr>
          <a:xfrm>
            <a:off x="1012979" y="2618749"/>
            <a:ext cx="7630987" cy="1426031"/>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Vermögen, mittels Kommunikation als Austauschhandeln zwischen Menschen an der Gestaltung der menschlichen Gemeinschaft </a:t>
            </a:r>
            <a:r>
              <a:rPr lang="de-DE" dirty="0" err="1" smtClean="0">
                <a:latin typeface="Arial" pitchFamily="34" charset="0"/>
                <a:cs typeface="Arial" pitchFamily="34" charset="0"/>
              </a:rPr>
              <a:t>mitzu</a:t>
            </a:r>
            <a:r>
              <a:rPr lang="de-DE" dirty="0" smtClean="0">
                <a:latin typeface="Arial" pitchFamily="34" charset="0"/>
                <a:cs typeface="Arial" pitchFamily="34" charset="0"/>
              </a:rPr>
              <a:t>-wirken </a:t>
            </a:r>
            <a:r>
              <a:rPr lang="de-DE" dirty="0">
                <a:latin typeface="Arial" pitchFamily="34" charset="0"/>
                <a:cs typeface="Arial" pitchFamily="34" charset="0"/>
              </a:rPr>
              <a:t>beziehungsweise an der medial gestalteten gesellschaftlichen Informations- und Kommunikationswelt zu partizipieren.</a:t>
            </a:r>
          </a:p>
        </p:txBody>
      </p:sp>
      <p:sp>
        <p:nvSpPr>
          <p:cNvPr id="8" name="Textfeld 7"/>
          <p:cNvSpPr txBox="1"/>
          <p:nvPr/>
        </p:nvSpPr>
        <p:spPr>
          <a:xfrm>
            <a:off x="1100566" y="4592249"/>
            <a:ext cx="7342971" cy="656590"/>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Veröffentlichung eigener und kollektiver </a:t>
            </a:r>
            <a:r>
              <a:rPr lang="de-DE" dirty="0" smtClean="0">
                <a:solidFill>
                  <a:schemeClr val="tx1">
                    <a:lumMod val="75000"/>
                    <a:lumOff val="25000"/>
                  </a:schemeClr>
                </a:solidFill>
                <a:latin typeface="Arial" pitchFamily="34" charset="0"/>
                <a:cs typeface="Arial" pitchFamily="34" charset="0"/>
              </a:rPr>
              <a:t>Positionen;  Mitgestaltung </a:t>
            </a:r>
            <a:r>
              <a:rPr lang="de-DE" dirty="0">
                <a:solidFill>
                  <a:schemeClr val="tx1">
                    <a:lumMod val="75000"/>
                    <a:lumOff val="25000"/>
                  </a:schemeClr>
                </a:solidFill>
                <a:latin typeface="Arial" pitchFamily="34" charset="0"/>
                <a:cs typeface="Arial" pitchFamily="34" charset="0"/>
              </a:rPr>
              <a:t>der Netzrealität in Netzwerken, Plattformen, </a:t>
            </a:r>
            <a:r>
              <a:rPr lang="de-DE" dirty="0" smtClean="0">
                <a:solidFill>
                  <a:schemeClr val="tx1">
                    <a:lumMod val="75000"/>
                    <a:lumOff val="25000"/>
                  </a:schemeClr>
                </a:solidFill>
                <a:latin typeface="Arial" pitchFamily="34" charset="0"/>
                <a:cs typeface="Arial" pitchFamily="34" charset="0"/>
              </a:rPr>
              <a:t>Blogs …</a:t>
            </a:r>
            <a:endParaRPr lang="de-DE" dirty="0">
              <a:solidFill>
                <a:schemeClr val="tx1">
                  <a:lumMod val="75000"/>
                  <a:lumOff val="25000"/>
                </a:schemeClr>
              </a:solidFill>
              <a:latin typeface="Arial" pitchFamily="34" charset="0"/>
              <a:cs typeface="Arial" pitchFamily="34" charset="0"/>
            </a:endParaRPr>
          </a:p>
        </p:txBody>
      </p:sp>
      <p:sp>
        <p:nvSpPr>
          <p:cNvPr id="9" name="Rechteck 8"/>
          <p:cNvSpPr/>
          <p:nvPr/>
        </p:nvSpPr>
        <p:spPr>
          <a:xfrm>
            <a:off x="1000100" y="4500570"/>
            <a:ext cx="7643866" cy="928694"/>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17"/>
          <p:cNvSpPr txBox="1">
            <a:spLocks noChangeArrowheads="1"/>
          </p:cNvSpPr>
          <p:nvPr/>
        </p:nvSpPr>
        <p:spPr bwMode="auto">
          <a:xfrm>
            <a:off x="684213" y="1700213"/>
            <a:ext cx="1007007" cy="400110"/>
          </a:xfrm>
          <a:prstGeom prst="rect">
            <a:avLst/>
          </a:prstGeom>
          <a:noFill/>
          <a:ln w="9525">
            <a:noFill/>
            <a:miter lim="800000"/>
            <a:headEnd/>
            <a:tailEnd/>
          </a:ln>
        </p:spPr>
        <p:txBody>
          <a:bodyPr wrap="none">
            <a:spAutoFit/>
          </a:bodyPr>
          <a:lstStyle/>
          <a:p>
            <a:r>
              <a:rPr lang="de-DE" sz="2000" b="1" dirty="0">
                <a:latin typeface="Trebuchet MS" pitchFamily="34" charset="0"/>
              </a:rPr>
              <a:t>Wissen</a:t>
            </a:r>
          </a:p>
        </p:txBody>
      </p:sp>
      <p:sp>
        <p:nvSpPr>
          <p:cNvPr id="8" name="Text Box 18"/>
          <p:cNvSpPr txBox="1">
            <a:spLocks noChangeArrowheads="1"/>
          </p:cNvSpPr>
          <p:nvPr/>
        </p:nvSpPr>
        <p:spPr bwMode="auto">
          <a:xfrm>
            <a:off x="7348538" y="1700213"/>
            <a:ext cx="1340432" cy="400110"/>
          </a:xfrm>
          <a:prstGeom prst="rect">
            <a:avLst/>
          </a:prstGeom>
          <a:noFill/>
          <a:ln w="9525">
            <a:noFill/>
            <a:miter lim="800000"/>
            <a:headEnd/>
            <a:tailEnd/>
          </a:ln>
        </p:spPr>
        <p:txBody>
          <a:bodyPr wrap="none">
            <a:spAutoFit/>
          </a:bodyPr>
          <a:lstStyle/>
          <a:p>
            <a:r>
              <a:rPr lang="de-DE" sz="2000" b="1" dirty="0">
                <a:latin typeface="Trebuchet MS" pitchFamily="34" charset="0"/>
              </a:rPr>
              <a:t>Bewerten</a:t>
            </a:r>
          </a:p>
        </p:txBody>
      </p:sp>
      <p:sp>
        <p:nvSpPr>
          <p:cNvPr id="9"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10"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11"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2"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3" name="Text Box 24"/>
          <p:cNvSpPr txBox="1">
            <a:spLocks noChangeArrowheads="1"/>
          </p:cNvSpPr>
          <p:nvPr/>
        </p:nvSpPr>
        <p:spPr bwMode="auto">
          <a:xfrm>
            <a:off x="3587750" y="3429000"/>
            <a:ext cx="1906291" cy="1126462"/>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b="1" dirty="0">
                <a:solidFill>
                  <a:schemeClr val="accent5">
                    <a:lumMod val="50000"/>
                  </a:schemeClr>
                </a:solidFill>
                <a:latin typeface="Trebuchet MS" pitchFamily="34" charset="0"/>
              </a:rPr>
              <a:t>Mediennutzung</a:t>
            </a:r>
          </a:p>
          <a:p>
            <a:pPr algn="ctr">
              <a:lnSpc>
                <a:spcPct val="140000"/>
              </a:lnSpc>
            </a:pPr>
            <a:r>
              <a:rPr lang="de-DE" sz="1500" dirty="0">
                <a:solidFill>
                  <a:schemeClr val="accent5">
                    <a:lumMod val="60000"/>
                    <a:lumOff val="40000"/>
                  </a:schemeClr>
                </a:solidFill>
                <a:latin typeface="Trebuchet MS" pitchFamily="34" charset="0"/>
              </a:rPr>
              <a:t>Mediengestaltung</a:t>
            </a:r>
          </a:p>
        </p:txBody>
      </p:sp>
      <p:sp>
        <p:nvSpPr>
          <p:cNvPr id="14"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5" name="Text Box 26"/>
          <p:cNvSpPr txBox="1">
            <a:spLocks noChangeArrowheads="1"/>
          </p:cNvSpPr>
          <p:nvPr/>
        </p:nvSpPr>
        <p:spPr bwMode="auto">
          <a:xfrm>
            <a:off x="4458152" y="1819556"/>
            <a:ext cx="2473947" cy="807913"/>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6"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7"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8"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6148"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151" name="Rechteck 8"/>
          <p:cNvSpPr>
            <a:spLocks noChangeArrowheads="1"/>
          </p:cNvSpPr>
          <p:nvPr/>
        </p:nvSpPr>
        <p:spPr bwMode="auto">
          <a:xfrm>
            <a:off x="539750" y="785794"/>
            <a:ext cx="7246960" cy="1754326"/>
          </a:xfrm>
          <a:prstGeom prst="rect">
            <a:avLst/>
          </a:prstGeom>
          <a:noFill/>
          <a:ln w="9525">
            <a:noFill/>
            <a:miter lim="800000"/>
            <a:headEnd/>
            <a:tailEnd/>
          </a:ln>
        </p:spPr>
        <p:txBody>
          <a:bodyPr wrap="square">
            <a:spAutoFit/>
          </a:bodyPr>
          <a:lstStyle/>
          <a:p>
            <a:endParaRPr lang="de-DE" dirty="0" smtClean="0">
              <a:solidFill>
                <a:srgbClr val="323A62"/>
              </a:solidFill>
              <a:cs typeface="Arial" charset="0"/>
            </a:endParaRPr>
          </a:p>
          <a:p>
            <a:r>
              <a:rPr lang="de-DE" dirty="0" smtClean="0">
                <a:solidFill>
                  <a:srgbClr val="323A62"/>
                </a:solidFill>
                <a:cs typeface="Arial" charset="0"/>
              </a:rPr>
              <a:t>Das </a:t>
            </a:r>
            <a:r>
              <a:rPr lang="de-DE" dirty="0">
                <a:solidFill>
                  <a:srgbClr val="323A62"/>
                </a:solidFill>
                <a:cs typeface="Arial" charset="0"/>
              </a:rPr>
              <a:t>Internet ist das </a:t>
            </a:r>
            <a:r>
              <a:rPr lang="de-DE" dirty="0" smtClean="0">
                <a:solidFill>
                  <a:srgbClr val="323A62"/>
                </a:solidFill>
                <a:cs typeface="Arial" charset="0"/>
              </a:rPr>
              <a:t>Informationsmedium ob </a:t>
            </a:r>
            <a:r>
              <a:rPr lang="de-DE" dirty="0">
                <a:solidFill>
                  <a:srgbClr val="323A62"/>
                </a:solidFill>
                <a:cs typeface="Arial" charset="0"/>
              </a:rPr>
              <a:t>mobil oder </a:t>
            </a:r>
            <a:r>
              <a:rPr lang="de-DE" dirty="0" smtClean="0">
                <a:solidFill>
                  <a:srgbClr val="323A62"/>
                </a:solidFill>
                <a:cs typeface="Arial" charset="0"/>
              </a:rPr>
              <a:t>stationär</a:t>
            </a:r>
          </a:p>
          <a:p>
            <a:endParaRPr lang="de-DE" dirty="0" smtClean="0">
              <a:solidFill>
                <a:srgbClr val="323A62"/>
              </a:solidFill>
              <a:latin typeface="Franklin Gothic Book" pitchFamily="34" charset="0"/>
              <a:cs typeface="Arial" charset="0"/>
            </a:endParaRPr>
          </a:p>
          <a:p>
            <a:endParaRPr lang="de-DE" dirty="0" smtClean="0">
              <a:solidFill>
                <a:srgbClr val="323A62"/>
              </a:solidFill>
              <a:latin typeface="Franklin Gothic Book" pitchFamily="34" charset="0"/>
              <a:cs typeface="Arial" charset="0"/>
            </a:endParaRPr>
          </a:p>
          <a:p>
            <a:r>
              <a:rPr lang="de-DE" dirty="0" smtClean="0">
                <a:solidFill>
                  <a:srgbClr val="323A62"/>
                </a:solidFill>
                <a:latin typeface="Franklin Gothic Book" pitchFamily="34" charset="0"/>
                <a:cs typeface="Arial" charset="0"/>
              </a:rPr>
              <a:t>			</a:t>
            </a:r>
            <a:r>
              <a:rPr lang="de-DE" dirty="0" smtClean="0">
                <a:solidFill>
                  <a:srgbClr val="323A62"/>
                </a:solidFill>
                <a:latin typeface="Arial" pitchFamily="34" charset="0"/>
                <a:cs typeface="Arial" pitchFamily="34" charset="0"/>
              </a:rPr>
              <a:t>Nutzung des Handy</a:t>
            </a:r>
          </a:p>
          <a:p>
            <a:endParaRPr lang="de-DE" dirty="0">
              <a:solidFill>
                <a:srgbClr val="323A62"/>
              </a:solidFill>
              <a:latin typeface="Franklin Gothic Book" pitchFamily="34" charset="0"/>
            </a:endParaRPr>
          </a:p>
        </p:txBody>
      </p:sp>
      <p:pic>
        <p:nvPicPr>
          <p:cNvPr id="8" name="Picture 2"/>
          <p:cNvPicPr>
            <a:picLocks noChangeAspect="1" noChangeArrowheads="1"/>
          </p:cNvPicPr>
          <p:nvPr/>
        </p:nvPicPr>
        <p:blipFill>
          <a:blip r:embed="rId3" cstate="print"/>
          <a:srcRect/>
          <a:stretch>
            <a:fillRect/>
          </a:stretch>
        </p:blipFill>
        <p:spPr>
          <a:xfrm>
            <a:off x="285720" y="2318184"/>
            <a:ext cx="8478837" cy="396833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Textfeld 5"/>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smtClean="0">
                <a:solidFill>
                  <a:srgbClr val="000000"/>
                </a:solidFill>
                <a:latin typeface="Arial" pitchFamily="34" charset="0"/>
                <a:cs typeface="Arial" pitchFamily="34" charset="0"/>
              </a:rPr>
              <a:t>Mediennutzung</a:t>
            </a:r>
            <a:endParaRPr lang="de-DE" sz="2200" b="1" kern="0" dirty="0">
              <a:solidFill>
                <a:srgbClr val="000000"/>
              </a:solidFill>
              <a:latin typeface="Arial" pitchFamily="34" charset="0"/>
              <a:cs typeface="Arial" pitchFamily="34" charset="0"/>
            </a:endParaRPr>
          </a:p>
        </p:txBody>
      </p:sp>
      <p:sp>
        <p:nvSpPr>
          <p:cNvPr id="7" name="Textfeld 6"/>
          <p:cNvSpPr txBox="1"/>
          <p:nvPr/>
        </p:nvSpPr>
        <p:spPr>
          <a:xfrm>
            <a:off x="1012979" y="2618749"/>
            <a:ext cx="7630987" cy="1092607"/>
          </a:xfrm>
          <a:prstGeom prst="rect">
            <a:avLst/>
          </a:prstGeom>
          <a:noFill/>
        </p:spPr>
        <p:txBody>
          <a:bodyPr wrap="square" rtlCol="0">
            <a:spAutoFit/>
          </a:bodyPr>
          <a:lstStyle/>
          <a:p>
            <a:pPr>
              <a:lnSpc>
                <a:spcPts val="2600"/>
              </a:lnSpc>
              <a:defRPr/>
            </a:pPr>
            <a:r>
              <a:rPr lang="de-DE" dirty="0">
                <a:latin typeface="Arial" pitchFamily="34" charset="0"/>
                <a:cs typeface="Arial" pitchFamily="34" charset="0"/>
              </a:rPr>
              <a:t>Er- und Bearbeitung von Gegenstandsbereichen sozialer Realität mit Hilfe von Medien, also </a:t>
            </a:r>
            <a:r>
              <a:rPr lang="de-DE" dirty="0" smtClean="0">
                <a:latin typeface="Arial" pitchFamily="34" charset="0"/>
                <a:cs typeface="Arial" pitchFamily="34" charset="0"/>
              </a:rPr>
              <a:t>der </a:t>
            </a:r>
            <a:r>
              <a:rPr lang="de-DE" dirty="0">
                <a:latin typeface="Arial" pitchFamily="34" charset="0"/>
                <a:cs typeface="Arial" pitchFamily="34" charset="0"/>
              </a:rPr>
              <a:t>selbsttätigen Umgang mit Medien und deren Nutzung als Instrumente der Kommunikation.</a:t>
            </a:r>
          </a:p>
        </p:txBody>
      </p:sp>
      <p:sp>
        <p:nvSpPr>
          <p:cNvPr id="8" name="Textfeld 7"/>
          <p:cNvSpPr txBox="1"/>
          <p:nvPr/>
        </p:nvSpPr>
        <p:spPr>
          <a:xfrm>
            <a:off x="1100566" y="4272941"/>
            <a:ext cx="7614838" cy="938719"/>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Arial" pitchFamily="34" charset="0"/>
                <a:cs typeface="Arial" pitchFamily="34" charset="0"/>
              </a:rPr>
              <a:t>z.B</a:t>
            </a:r>
            <a:r>
              <a:rPr lang="de-DE" dirty="0">
                <a:solidFill>
                  <a:schemeClr val="tx1">
                    <a:lumMod val="75000"/>
                    <a:lumOff val="25000"/>
                  </a:schemeClr>
                </a:solidFill>
                <a:latin typeface="Arial" pitchFamily="34" charset="0"/>
                <a:cs typeface="Arial" pitchFamily="34" charset="0"/>
              </a:rPr>
              <a:t>.: Bewusster Einsatz der Kommunikationsmöglichkeiten von E-Mail, Netzwerkplattformen, Foren, etc.; zielgerechte Wahl oder </a:t>
            </a:r>
            <a:r>
              <a:rPr lang="de-DE" dirty="0" err="1" smtClean="0">
                <a:solidFill>
                  <a:schemeClr val="tx1">
                    <a:lumMod val="75000"/>
                    <a:lumOff val="25000"/>
                  </a:schemeClr>
                </a:solidFill>
                <a:latin typeface="Arial" pitchFamily="34" charset="0"/>
                <a:cs typeface="Arial" pitchFamily="34" charset="0"/>
              </a:rPr>
              <a:t>Verweige-rung</a:t>
            </a:r>
            <a:r>
              <a:rPr lang="de-DE" dirty="0" smtClean="0">
                <a:solidFill>
                  <a:schemeClr val="tx1">
                    <a:lumMod val="75000"/>
                    <a:lumOff val="25000"/>
                  </a:schemeClr>
                </a:solidFill>
                <a:latin typeface="Arial" pitchFamily="34" charset="0"/>
                <a:cs typeface="Arial" pitchFamily="34" charset="0"/>
              </a:rPr>
              <a:t> </a:t>
            </a:r>
            <a:r>
              <a:rPr lang="de-DE" dirty="0">
                <a:solidFill>
                  <a:schemeClr val="tx1">
                    <a:lumMod val="75000"/>
                    <a:lumOff val="25000"/>
                  </a:schemeClr>
                </a:solidFill>
                <a:latin typeface="Arial" pitchFamily="34" charset="0"/>
                <a:cs typeface="Arial" pitchFamily="34" charset="0"/>
              </a:rPr>
              <a:t>medialer Angebote</a:t>
            </a:r>
          </a:p>
        </p:txBody>
      </p:sp>
      <p:sp>
        <p:nvSpPr>
          <p:cNvPr id="9" name="Rechteck 8"/>
          <p:cNvSpPr/>
          <p:nvPr/>
        </p:nvSpPr>
        <p:spPr>
          <a:xfrm>
            <a:off x="1000100" y="4181262"/>
            <a:ext cx="7643866" cy="1176564"/>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6" name="Line 16"/>
          <p:cNvSpPr>
            <a:spLocks noChangeShapeType="1"/>
          </p:cNvSpPr>
          <p:nvPr/>
        </p:nvSpPr>
        <p:spPr bwMode="auto">
          <a:xfrm>
            <a:off x="4492625" y="1730828"/>
            <a:ext cx="0" cy="863600"/>
          </a:xfrm>
          <a:prstGeom prst="line">
            <a:avLst/>
          </a:prstGeom>
          <a:noFill/>
          <a:ln w="9525">
            <a:solidFill>
              <a:schemeClr val="tx1"/>
            </a:solidFill>
            <a:round/>
            <a:headEnd/>
            <a:tailEnd/>
          </a:ln>
        </p:spPr>
        <p:txBody>
          <a:bodyPr/>
          <a:lstStyle/>
          <a:p>
            <a:endParaRPr lang="de-DE"/>
          </a:p>
        </p:txBody>
      </p:sp>
      <p:sp>
        <p:nvSpPr>
          <p:cNvPr id="7" name="Text Box 20"/>
          <p:cNvSpPr txBox="1">
            <a:spLocks noChangeArrowheads="1"/>
          </p:cNvSpPr>
          <p:nvPr/>
        </p:nvSpPr>
        <p:spPr bwMode="auto">
          <a:xfrm>
            <a:off x="3946978" y="5668055"/>
            <a:ext cx="1187450" cy="396875"/>
          </a:xfrm>
          <a:prstGeom prst="rect">
            <a:avLst/>
          </a:prstGeom>
          <a:noFill/>
          <a:ln w="9525">
            <a:noFill/>
            <a:miter lim="800000"/>
            <a:headEnd/>
            <a:tailEnd/>
          </a:ln>
        </p:spPr>
        <p:txBody>
          <a:bodyPr wrap="none">
            <a:spAutoFit/>
          </a:bodyPr>
          <a:lstStyle/>
          <a:p>
            <a:r>
              <a:rPr lang="de-DE" sz="2000" b="1" dirty="0">
                <a:latin typeface="Trebuchet MS" pitchFamily="34" charset="0"/>
              </a:rPr>
              <a:t>Handeln</a:t>
            </a:r>
          </a:p>
        </p:txBody>
      </p:sp>
      <p:sp>
        <p:nvSpPr>
          <p:cNvPr id="8" name="AutoShape 21"/>
          <p:cNvSpPr>
            <a:spLocks noChangeArrowheads="1"/>
          </p:cNvSpPr>
          <p:nvPr/>
        </p:nvSpPr>
        <p:spPr bwMode="auto">
          <a:xfrm flipV="1">
            <a:off x="1757363" y="1720850"/>
            <a:ext cx="5472112" cy="4013200"/>
          </a:xfrm>
          <a:prstGeom prst="triangle">
            <a:avLst>
              <a:gd name="adj" fmla="val 50000"/>
            </a:avLst>
          </a:prstGeom>
          <a:noFill/>
          <a:ln w="9525">
            <a:solidFill>
              <a:schemeClr val="tx1"/>
            </a:solidFill>
            <a:miter lim="800000"/>
            <a:headEnd/>
            <a:tailEnd/>
          </a:ln>
        </p:spPr>
        <p:txBody>
          <a:bodyPr wrap="none" anchor="ctr"/>
          <a:lstStyle/>
          <a:p>
            <a:endParaRPr lang="de-DE"/>
          </a:p>
        </p:txBody>
      </p:sp>
      <p:sp>
        <p:nvSpPr>
          <p:cNvPr id="9" name="Line 22"/>
          <p:cNvSpPr>
            <a:spLocks noChangeShapeType="1"/>
          </p:cNvSpPr>
          <p:nvPr/>
        </p:nvSpPr>
        <p:spPr bwMode="auto">
          <a:xfrm flipV="1">
            <a:off x="2981325" y="3070225"/>
            <a:ext cx="1511300" cy="431800"/>
          </a:xfrm>
          <a:prstGeom prst="line">
            <a:avLst/>
          </a:prstGeom>
          <a:noFill/>
          <a:ln w="9525">
            <a:solidFill>
              <a:schemeClr val="tx1"/>
            </a:solidFill>
            <a:round/>
            <a:headEnd/>
            <a:tailEnd/>
          </a:ln>
        </p:spPr>
        <p:txBody>
          <a:bodyPr/>
          <a:lstStyle/>
          <a:p>
            <a:endParaRPr lang="de-DE"/>
          </a:p>
        </p:txBody>
      </p:sp>
      <p:sp>
        <p:nvSpPr>
          <p:cNvPr id="10" name="Line 23"/>
          <p:cNvSpPr>
            <a:spLocks noChangeShapeType="1"/>
          </p:cNvSpPr>
          <p:nvPr/>
        </p:nvSpPr>
        <p:spPr bwMode="auto">
          <a:xfrm>
            <a:off x="4492625" y="3070225"/>
            <a:ext cx="1512888" cy="431800"/>
          </a:xfrm>
          <a:prstGeom prst="line">
            <a:avLst/>
          </a:prstGeom>
          <a:noFill/>
          <a:ln w="9525">
            <a:solidFill>
              <a:schemeClr val="tx1"/>
            </a:solidFill>
            <a:round/>
            <a:headEnd/>
            <a:tailEnd/>
          </a:ln>
        </p:spPr>
        <p:txBody>
          <a:bodyPr/>
          <a:lstStyle/>
          <a:p>
            <a:endParaRPr lang="de-DE"/>
          </a:p>
        </p:txBody>
      </p:sp>
      <p:sp>
        <p:nvSpPr>
          <p:cNvPr id="11" name="Text Box 24"/>
          <p:cNvSpPr txBox="1">
            <a:spLocks noChangeArrowheads="1"/>
          </p:cNvSpPr>
          <p:nvPr/>
        </p:nvSpPr>
        <p:spPr bwMode="auto">
          <a:xfrm>
            <a:off x="3471638" y="3298374"/>
            <a:ext cx="2071401" cy="1126462"/>
          </a:xfrm>
          <a:prstGeom prst="rect">
            <a:avLst/>
          </a:prstGeom>
          <a:noFill/>
          <a:ln w="9525">
            <a:noFill/>
            <a:miter lim="800000"/>
            <a:headEnd/>
            <a:tailEnd/>
          </a:ln>
        </p:spPr>
        <p:txBody>
          <a:bodyPr wrap="none">
            <a:spAutoFit/>
          </a:bodyPr>
          <a:lstStyle/>
          <a:p>
            <a:pPr algn="ctr">
              <a:lnSpc>
                <a:spcPct val="140000"/>
              </a:lnSpc>
            </a:pPr>
            <a:r>
              <a:rPr lang="de-DE" sz="1500" dirty="0">
                <a:solidFill>
                  <a:schemeClr val="accent5">
                    <a:lumMod val="60000"/>
                    <a:lumOff val="40000"/>
                  </a:schemeClr>
                </a:solidFill>
                <a:latin typeface="Trebuchet MS" pitchFamily="34" charset="0"/>
              </a:rPr>
              <a:t>Medienpartizipation</a:t>
            </a:r>
          </a:p>
          <a:p>
            <a:pPr algn="ctr">
              <a:lnSpc>
                <a:spcPct val="140000"/>
              </a:lnSpc>
            </a:pPr>
            <a:r>
              <a:rPr lang="de-DE" sz="1500" dirty="0">
                <a:solidFill>
                  <a:schemeClr val="accent5">
                    <a:lumMod val="60000"/>
                    <a:lumOff val="40000"/>
                  </a:schemeClr>
                </a:solidFill>
                <a:latin typeface="Trebuchet MS" pitchFamily="34" charset="0"/>
              </a:rPr>
              <a:t>Mediennutzung</a:t>
            </a:r>
          </a:p>
          <a:p>
            <a:pPr algn="ctr">
              <a:lnSpc>
                <a:spcPct val="140000"/>
              </a:lnSpc>
            </a:pPr>
            <a:r>
              <a:rPr lang="de-DE" b="1" dirty="0">
                <a:solidFill>
                  <a:schemeClr val="accent5">
                    <a:lumMod val="50000"/>
                  </a:schemeClr>
                </a:solidFill>
                <a:latin typeface="Trebuchet MS" pitchFamily="34" charset="0"/>
              </a:rPr>
              <a:t>Mediengestaltung</a:t>
            </a:r>
          </a:p>
        </p:txBody>
      </p:sp>
      <p:sp>
        <p:nvSpPr>
          <p:cNvPr id="12" name="Text Box 25"/>
          <p:cNvSpPr txBox="1">
            <a:spLocks noChangeArrowheads="1"/>
          </p:cNvSpPr>
          <p:nvPr/>
        </p:nvSpPr>
        <p:spPr bwMode="auto">
          <a:xfrm>
            <a:off x="2405063" y="1819556"/>
            <a:ext cx="1476686" cy="761747"/>
          </a:xfrm>
          <a:prstGeom prst="rect">
            <a:avLst/>
          </a:prstGeom>
          <a:noFill/>
          <a:ln w="9525">
            <a:noFill/>
            <a:miter lim="800000"/>
            <a:headEnd/>
            <a:tailEnd/>
          </a:ln>
        </p:spPr>
        <p:txBody>
          <a:bodyPr wrap="none">
            <a:spAutoFit/>
          </a:bodyPr>
          <a:lstStyle/>
          <a:p>
            <a:pPr algn="ctr">
              <a:lnSpc>
                <a:spcPct val="150000"/>
              </a:lnSpc>
            </a:pPr>
            <a:r>
              <a:rPr lang="de-DE" sz="1400" dirty="0">
                <a:solidFill>
                  <a:schemeClr val="accent5">
                    <a:lumMod val="60000"/>
                    <a:lumOff val="40000"/>
                  </a:schemeClr>
                </a:solidFill>
                <a:latin typeface="Trebuchet MS" pitchFamily="34" charset="0"/>
              </a:rPr>
              <a:t>Funktionswissen</a:t>
            </a:r>
          </a:p>
          <a:p>
            <a:pPr algn="ctr">
              <a:lnSpc>
                <a:spcPct val="150000"/>
              </a:lnSpc>
            </a:pPr>
            <a:r>
              <a:rPr lang="de-DE" sz="1500" dirty="0">
                <a:solidFill>
                  <a:schemeClr val="accent5">
                    <a:lumMod val="60000"/>
                    <a:lumOff val="40000"/>
                  </a:schemeClr>
                </a:solidFill>
                <a:latin typeface="Trebuchet MS" pitchFamily="34" charset="0"/>
              </a:rPr>
              <a:t>Strukturwissen</a:t>
            </a:r>
          </a:p>
        </p:txBody>
      </p:sp>
      <p:sp>
        <p:nvSpPr>
          <p:cNvPr id="13" name="Text Box 26"/>
          <p:cNvSpPr txBox="1">
            <a:spLocks noChangeArrowheads="1"/>
          </p:cNvSpPr>
          <p:nvPr/>
        </p:nvSpPr>
        <p:spPr bwMode="auto">
          <a:xfrm>
            <a:off x="4458152" y="1819556"/>
            <a:ext cx="2473947" cy="807913"/>
          </a:xfrm>
          <a:prstGeom prst="rect">
            <a:avLst/>
          </a:prstGeom>
          <a:noFill/>
          <a:ln w="9525">
            <a:noFill/>
            <a:miter lim="800000"/>
            <a:headEnd/>
            <a:tailEnd/>
          </a:ln>
        </p:spPr>
        <p:txBody>
          <a:bodyPr wrap="none">
            <a:spAutoFit/>
          </a:bodyPr>
          <a:lstStyle/>
          <a:p>
            <a:pPr algn="ctr">
              <a:lnSpc>
                <a:spcPct val="150000"/>
              </a:lnSpc>
            </a:pPr>
            <a:r>
              <a:rPr lang="de-DE" sz="1500" dirty="0">
                <a:solidFill>
                  <a:schemeClr val="accent5">
                    <a:lumMod val="60000"/>
                    <a:lumOff val="40000"/>
                  </a:schemeClr>
                </a:solidFill>
                <a:latin typeface="Trebuchet MS" pitchFamily="34" charset="0"/>
              </a:rPr>
              <a:t>ethisch-kritische Reflexion</a:t>
            </a:r>
          </a:p>
          <a:p>
            <a:pPr algn="ctr">
              <a:lnSpc>
                <a:spcPct val="150000"/>
              </a:lnSpc>
            </a:pPr>
            <a:r>
              <a:rPr lang="de-DE" sz="1500" dirty="0">
                <a:solidFill>
                  <a:schemeClr val="accent5">
                    <a:lumMod val="60000"/>
                    <a:lumOff val="40000"/>
                  </a:schemeClr>
                </a:solidFill>
                <a:latin typeface="Trebuchet MS" pitchFamily="34" charset="0"/>
              </a:rPr>
              <a:t>kognitive Analyse</a:t>
            </a:r>
          </a:p>
        </p:txBody>
      </p:sp>
      <p:sp>
        <p:nvSpPr>
          <p:cNvPr id="14" name="Rectangle 27"/>
          <p:cNvSpPr>
            <a:spLocks noChangeArrowheads="1"/>
          </p:cNvSpPr>
          <p:nvPr/>
        </p:nvSpPr>
        <p:spPr bwMode="auto">
          <a:xfrm>
            <a:off x="3989388" y="2711450"/>
            <a:ext cx="144462" cy="358775"/>
          </a:xfrm>
          <a:prstGeom prst="rect">
            <a:avLst/>
          </a:prstGeom>
          <a:solidFill>
            <a:schemeClr val="bg1"/>
          </a:solidFill>
          <a:ln w="9525">
            <a:solidFill>
              <a:schemeClr val="bg1"/>
            </a:solidFill>
            <a:miter lim="800000"/>
            <a:headEnd/>
            <a:tailEnd/>
          </a:ln>
        </p:spPr>
        <p:txBody>
          <a:bodyPr wrap="none" anchor="ctr"/>
          <a:lstStyle/>
          <a:p>
            <a:endParaRPr lang="de-DE"/>
          </a:p>
        </p:txBody>
      </p:sp>
      <p:sp>
        <p:nvSpPr>
          <p:cNvPr id="15" name="Text Box 28"/>
          <p:cNvSpPr txBox="1">
            <a:spLocks noChangeArrowheads="1"/>
          </p:cNvSpPr>
          <p:nvPr/>
        </p:nvSpPr>
        <p:spPr bwMode="auto">
          <a:xfrm>
            <a:off x="3557141" y="2612128"/>
            <a:ext cx="1914525" cy="396875"/>
          </a:xfrm>
          <a:prstGeom prst="rect">
            <a:avLst/>
          </a:prstGeom>
          <a:noFill/>
          <a:ln w="9525">
            <a:noFill/>
            <a:miter lim="800000"/>
            <a:headEnd/>
            <a:tailEnd/>
          </a:ln>
        </p:spPr>
        <p:txBody>
          <a:bodyPr wrap="none">
            <a:spAutoFit/>
          </a:bodyPr>
          <a:lstStyle/>
          <a:p>
            <a:pPr algn="ctr"/>
            <a:r>
              <a:rPr lang="de-DE" sz="1500" dirty="0">
                <a:solidFill>
                  <a:schemeClr val="accent5">
                    <a:lumMod val="60000"/>
                    <a:lumOff val="40000"/>
                  </a:schemeClr>
                </a:solidFill>
                <a:latin typeface="Trebuchet MS" pitchFamily="34" charset="0"/>
              </a:rPr>
              <a:t>Orientierungswissen</a:t>
            </a:r>
          </a:p>
          <a:p>
            <a:pPr algn="ctr"/>
            <a:endParaRPr lang="de-DE" sz="500" dirty="0">
              <a:solidFill>
                <a:schemeClr val="accent5">
                  <a:lumMod val="60000"/>
                  <a:lumOff val="40000"/>
                </a:schemeClr>
              </a:solidFill>
              <a:latin typeface="Trebuchet MS" pitchFamily="34" charset="0"/>
            </a:endParaRPr>
          </a:p>
        </p:txBody>
      </p:sp>
      <p:sp>
        <p:nvSpPr>
          <p:cNvPr id="16" name="Line 29"/>
          <p:cNvSpPr>
            <a:spLocks noChangeShapeType="1"/>
          </p:cNvSpPr>
          <p:nvPr/>
        </p:nvSpPr>
        <p:spPr bwMode="auto">
          <a:xfrm>
            <a:off x="4492625" y="2854325"/>
            <a:ext cx="0" cy="215900"/>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r>
              <a:rPr lang="de-DE">
                <a:latin typeface="Calibri" pitchFamily="34" charset="0"/>
              </a:rPr>
              <a:t> </a:t>
            </a: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dirty="0" smtClean="0">
                <a:solidFill>
                  <a:schemeClr val="bg1"/>
                </a:solidFill>
                <a:latin typeface="Franklin Gothic Book" pitchFamily="34" charset="0"/>
              </a:rPr>
              <a:t>Medienkompetenz</a:t>
            </a:r>
            <a:endParaRPr lang="de-DE" sz="1600" dirty="0">
              <a:latin typeface="Franklin Gothic Book" pitchFamily="34" charset="0"/>
            </a:endParaRPr>
          </a:p>
        </p:txBody>
      </p:sp>
      <p:sp>
        <p:nvSpPr>
          <p:cNvPr id="19460"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9" name="Textfeld 8"/>
          <p:cNvSpPr txBox="1"/>
          <p:nvPr/>
        </p:nvSpPr>
        <p:spPr>
          <a:xfrm>
            <a:off x="1000100" y="1857364"/>
            <a:ext cx="5786478" cy="430887"/>
          </a:xfrm>
          <a:prstGeom prst="rect">
            <a:avLst/>
          </a:prstGeom>
          <a:noFill/>
        </p:spPr>
        <p:txBody>
          <a:bodyPr wrap="square" rtlCol="0">
            <a:spAutoFit/>
          </a:bodyPr>
          <a:lstStyle/>
          <a:p>
            <a:pPr marL="342900" lvl="0" indent="-342900" fontAlgn="base">
              <a:spcBef>
                <a:spcPct val="20000"/>
              </a:spcBef>
              <a:spcAft>
                <a:spcPct val="0"/>
              </a:spcAft>
              <a:defRPr/>
            </a:pPr>
            <a:r>
              <a:rPr lang="de-DE" sz="2200" b="1" kern="0" dirty="0" smtClean="0">
                <a:solidFill>
                  <a:srgbClr val="000000"/>
                </a:solidFill>
                <a:latin typeface="Trebuchet MS" pitchFamily="34" charset="0"/>
              </a:rPr>
              <a:t>Mediengestaltung</a:t>
            </a:r>
            <a:endParaRPr lang="de-DE" sz="2200" b="1" kern="0" dirty="0">
              <a:solidFill>
                <a:srgbClr val="000000"/>
              </a:solidFill>
              <a:latin typeface="Trebuchet MS" pitchFamily="34" charset="0"/>
            </a:endParaRPr>
          </a:p>
        </p:txBody>
      </p:sp>
      <p:sp>
        <p:nvSpPr>
          <p:cNvPr id="10" name="Textfeld 9"/>
          <p:cNvSpPr txBox="1"/>
          <p:nvPr/>
        </p:nvSpPr>
        <p:spPr>
          <a:xfrm>
            <a:off x="1012979" y="2618749"/>
            <a:ext cx="6988045" cy="759182"/>
          </a:xfrm>
          <a:prstGeom prst="rect">
            <a:avLst/>
          </a:prstGeom>
          <a:noFill/>
        </p:spPr>
        <p:txBody>
          <a:bodyPr wrap="square" rtlCol="0">
            <a:spAutoFit/>
          </a:bodyPr>
          <a:lstStyle/>
          <a:p>
            <a:pPr>
              <a:lnSpc>
                <a:spcPts val="2600"/>
              </a:lnSpc>
              <a:defRPr/>
            </a:pPr>
            <a:r>
              <a:rPr lang="de-DE" dirty="0">
                <a:latin typeface="Trebuchet MS" pitchFamily="34" charset="0"/>
              </a:rPr>
              <a:t>Gestaltung, also Herstellung und Bearbeitung, von </a:t>
            </a:r>
            <a:r>
              <a:rPr lang="de-DE" dirty="0" smtClean="0">
                <a:latin typeface="Trebuchet MS" pitchFamily="34" charset="0"/>
              </a:rPr>
              <a:t>Medien-</a:t>
            </a:r>
            <a:r>
              <a:rPr lang="de-DE" dirty="0" err="1" smtClean="0">
                <a:latin typeface="Trebuchet MS" pitchFamily="34" charset="0"/>
              </a:rPr>
              <a:t>produkten</a:t>
            </a:r>
            <a:r>
              <a:rPr lang="de-DE" dirty="0" smtClean="0">
                <a:latin typeface="Trebuchet MS" pitchFamily="34" charset="0"/>
              </a:rPr>
              <a:t> </a:t>
            </a:r>
            <a:r>
              <a:rPr lang="de-DE" dirty="0">
                <a:latin typeface="Trebuchet MS" pitchFamily="34" charset="0"/>
              </a:rPr>
              <a:t>im gesellschaftlichen Kontext.</a:t>
            </a:r>
          </a:p>
        </p:txBody>
      </p:sp>
      <p:sp>
        <p:nvSpPr>
          <p:cNvPr id="11" name="Textfeld 10"/>
          <p:cNvSpPr txBox="1"/>
          <p:nvPr/>
        </p:nvSpPr>
        <p:spPr>
          <a:xfrm>
            <a:off x="1100566" y="4020745"/>
            <a:ext cx="7257648" cy="1374735"/>
          </a:xfrm>
          <a:prstGeom prst="rect">
            <a:avLst/>
          </a:prstGeom>
          <a:noFill/>
          <a:ln w="0">
            <a:noFill/>
          </a:ln>
        </p:spPr>
        <p:txBody>
          <a:bodyPr wrap="square" rtlCol="0" anchor="ctr">
            <a:spAutoFit/>
          </a:bodyPr>
          <a:lstStyle/>
          <a:p>
            <a:pPr>
              <a:lnSpc>
                <a:spcPts val="2200"/>
              </a:lnSpc>
              <a:spcBef>
                <a:spcPts val="600"/>
              </a:spcBef>
              <a:spcAft>
                <a:spcPts val="600"/>
              </a:spcAft>
              <a:defRPr/>
            </a:pPr>
            <a:r>
              <a:rPr lang="de-DE" dirty="0" smtClean="0">
                <a:solidFill>
                  <a:schemeClr val="tx1">
                    <a:lumMod val="75000"/>
                    <a:lumOff val="25000"/>
                  </a:schemeClr>
                </a:solidFill>
                <a:latin typeface="Trebuchet MS" pitchFamily="34" charset="0"/>
              </a:rPr>
              <a:t>z.B</a:t>
            </a:r>
            <a:r>
              <a:rPr lang="de-DE" dirty="0">
                <a:solidFill>
                  <a:schemeClr val="tx1">
                    <a:lumMod val="75000"/>
                    <a:lumOff val="25000"/>
                  </a:schemeClr>
                </a:solidFill>
                <a:latin typeface="Trebuchet MS" pitchFamily="34" charset="0"/>
              </a:rPr>
              <a:t>.: Verwendung der Ikonografie des Netzes; Gestaltung von auditiven, visuellen und schriftlichen unter ästhetischen und inhaltlichen Kriterien</a:t>
            </a:r>
          </a:p>
          <a:p>
            <a:pPr>
              <a:lnSpc>
                <a:spcPts val="2200"/>
              </a:lnSpc>
              <a:spcBef>
                <a:spcPts val="600"/>
              </a:spcBef>
              <a:spcAft>
                <a:spcPts val="600"/>
              </a:spcAft>
              <a:defRPr/>
            </a:pPr>
            <a:endParaRPr lang="de-DE" dirty="0">
              <a:solidFill>
                <a:schemeClr val="tx1">
                  <a:lumMod val="75000"/>
                  <a:lumOff val="25000"/>
                </a:schemeClr>
              </a:solidFill>
              <a:latin typeface="Trebuchet MS" pitchFamily="34" charset="0"/>
            </a:endParaRPr>
          </a:p>
        </p:txBody>
      </p:sp>
      <p:sp>
        <p:nvSpPr>
          <p:cNvPr id="12" name="Rechteck 11"/>
          <p:cNvSpPr/>
          <p:nvPr/>
        </p:nvSpPr>
        <p:spPr>
          <a:xfrm>
            <a:off x="1000100" y="3929066"/>
            <a:ext cx="6715172" cy="1176564"/>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6858000"/>
          </a:xfrm>
          <a:prstGeom prst="rect">
            <a:avLst/>
          </a:prstGeom>
          <a:solidFill>
            <a:srgbClr val="3C4384"/>
          </a:solidFill>
          <a:ln w="9525">
            <a:noFill/>
            <a:miter lim="800000"/>
            <a:headEnd/>
            <a:tailEnd/>
          </a:ln>
        </p:spPr>
        <p:txBody>
          <a:bodyPr wrap="none" anchor="ctr"/>
          <a:lstStyle/>
          <a:p>
            <a:endParaRPr lang="de-DE">
              <a:latin typeface="Calibri" pitchFamily="34" charset="0"/>
            </a:endParaRPr>
          </a:p>
        </p:txBody>
      </p:sp>
      <p:sp>
        <p:nvSpPr>
          <p:cNvPr id="23555" name="Text Box 3"/>
          <p:cNvSpPr txBox="1">
            <a:spLocks noChangeArrowheads="1"/>
          </p:cNvSpPr>
          <p:nvPr/>
        </p:nvSpPr>
        <p:spPr bwMode="auto">
          <a:xfrm>
            <a:off x="228600" y="2420938"/>
            <a:ext cx="8424863" cy="1311275"/>
          </a:xfrm>
          <a:prstGeom prst="rect">
            <a:avLst/>
          </a:prstGeom>
          <a:noFill/>
          <a:ln w="9525">
            <a:noFill/>
            <a:miter lim="800000"/>
            <a:headEnd/>
            <a:tailEnd/>
          </a:ln>
        </p:spPr>
        <p:txBody>
          <a:bodyPr>
            <a:spAutoFit/>
          </a:bodyPr>
          <a:lstStyle/>
          <a:p>
            <a:pPr algn="ctr">
              <a:spcBef>
                <a:spcPct val="50000"/>
              </a:spcBef>
            </a:pPr>
            <a:r>
              <a:rPr lang="de-DE" sz="3200">
                <a:solidFill>
                  <a:schemeClr val="bg1"/>
                </a:solidFill>
                <a:latin typeface="Franklin Gothic Book" pitchFamily="34" charset="0"/>
              </a:rPr>
              <a:t>Vielen Dank für Ihre </a:t>
            </a:r>
          </a:p>
          <a:p>
            <a:pPr algn="ctr">
              <a:spcBef>
                <a:spcPct val="50000"/>
              </a:spcBef>
            </a:pPr>
            <a:r>
              <a:rPr lang="de-DE" sz="3200">
                <a:solidFill>
                  <a:schemeClr val="bg1"/>
                </a:solidFill>
                <a:latin typeface="Franklin Gothic Book" pitchFamily="34" charset="0"/>
              </a:rPr>
              <a:t>Aufmerksamkeit!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8196"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8198"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8199" name="Rechteck 8"/>
          <p:cNvSpPr>
            <a:spLocks noChangeArrowheads="1"/>
          </p:cNvSpPr>
          <p:nvPr/>
        </p:nvSpPr>
        <p:spPr bwMode="auto">
          <a:xfrm>
            <a:off x="539750" y="1166813"/>
            <a:ext cx="7632700" cy="3693319"/>
          </a:xfrm>
          <a:prstGeom prst="rect">
            <a:avLst/>
          </a:prstGeom>
          <a:noFill/>
          <a:ln w="9525">
            <a:noFill/>
            <a:miter lim="800000"/>
            <a:headEnd/>
            <a:tailEnd/>
          </a:ln>
        </p:spPr>
        <p:txBody>
          <a:bodyPr>
            <a:spAutoFit/>
          </a:bodyPr>
          <a:lstStyle/>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a:p>
            <a:r>
              <a:rPr lang="de-DE" dirty="0" smtClean="0">
                <a:solidFill>
                  <a:srgbClr val="323A62"/>
                </a:solidFill>
                <a:cs typeface="Arial" charset="0"/>
              </a:rPr>
              <a:t>Der Informationsbegriff der Jugendlichen ist gebunden an die eigene Erfahrungswelt:</a:t>
            </a:r>
          </a:p>
          <a:p>
            <a:endParaRPr lang="de-DE" dirty="0" smtClean="0">
              <a:solidFill>
                <a:srgbClr val="323A62"/>
              </a:solidFill>
              <a:cs typeface="Arial" charset="0"/>
            </a:endParaRPr>
          </a:p>
          <a:p>
            <a:endParaRPr lang="de-DE" dirty="0" smtClean="0">
              <a:solidFill>
                <a:srgbClr val="323A62"/>
              </a:solidFill>
              <a:cs typeface="Arial" charset="0"/>
            </a:endParaRPr>
          </a:p>
          <a:p>
            <a:r>
              <a:rPr lang="de-DE" dirty="0" smtClean="0">
                <a:solidFill>
                  <a:srgbClr val="323A62"/>
                </a:solidFill>
                <a:cs typeface="Arial" charset="0"/>
              </a:rPr>
              <a:t>Er beinhaltet sowohl die extern gesetzten, wie die persönlich präferierten Inhalte</a:t>
            </a:r>
          </a:p>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a:p>
            <a:endParaRPr lang="de-DE" dirty="0">
              <a:solidFill>
                <a:srgbClr val="323A62"/>
              </a:solidFill>
              <a:latin typeface="Franklin Gothic Boo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8196"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8199" name="Rechteck 8"/>
          <p:cNvSpPr>
            <a:spLocks noChangeArrowheads="1"/>
          </p:cNvSpPr>
          <p:nvPr/>
        </p:nvSpPr>
        <p:spPr bwMode="auto">
          <a:xfrm>
            <a:off x="539750" y="1166813"/>
            <a:ext cx="7632700" cy="923330"/>
          </a:xfrm>
          <a:prstGeom prst="rect">
            <a:avLst/>
          </a:prstGeom>
          <a:noFill/>
          <a:ln w="9525">
            <a:noFill/>
            <a:miter lim="800000"/>
            <a:headEnd/>
            <a:tailEnd/>
          </a:ln>
        </p:spPr>
        <p:txBody>
          <a:bodyPr>
            <a:spAutoFit/>
          </a:bodyPr>
          <a:lstStyle/>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a:p>
            <a:endParaRPr lang="de-DE" dirty="0" smtClean="0">
              <a:solidFill>
                <a:srgbClr val="323A62"/>
              </a:solidFill>
              <a:latin typeface="Franklin Gothic Book" pitchFamily="34" charset="0"/>
            </a:endParaRPr>
          </a:p>
        </p:txBody>
      </p:sp>
      <p:graphicFrame>
        <p:nvGraphicFramePr>
          <p:cNvPr id="8" name="Diagramm 7"/>
          <p:cNvGraphicFramePr/>
          <p:nvPr/>
        </p:nvGraphicFramePr>
        <p:xfrm>
          <a:off x="642910" y="1214422"/>
          <a:ext cx="7858180" cy="45005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79388" y="692150"/>
            <a:ext cx="4032250" cy="6152133"/>
          </a:xfrm>
          <a:prstGeom prst="rect">
            <a:avLst/>
          </a:prstGeom>
          <a:noFill/>
        </p:spPr>
        <p:txBody>
          <a:bodyPr>
            <a:spAutoFit/>
          </a:bodyPr>
          <a:lstStyle/>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Handy/Computer/Internet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Musik (nicht: Downloads und Musikhören)</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Filme/Fernsehsendungen</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Zukunftsplanung: Ausbildung/Beruf</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Umwelt/Natur/Klima</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Krieg (z. B. auch Bürgerkrieg/Aufstände)/Frieden</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Kinder-/Jugend-/Menschenrechte</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Style/Mode</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Liebe/Partnerschaft/Sexualität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Ernährung/Fitness</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Spiele/Games</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Lebensbedingungen von Kindern/Jugendlichen/Familien</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Sport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Geschichte/Vergangenheit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Technik/Wissenschaft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Stars/Promis</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Politik</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Kunst/Theater</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Wirtschaft/Finanzen/Arbeitsmarkt</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Alkohol/Zigaretten/andere Drogen</a:t>
            </a:r>
          </a:p>
          <a:p>
            <a:pPr algn="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Glaube/Religion</a:t>
            </a:r>
          </a:p>
        </p:txBody>
      </p:sp>
      <p:sp>
        <p:nvSpPr>
          <p:cNvPr id="21506" name="Textfeld 8"/>
          <p:cNvSpPr txBox="1">
            <a:spLocks noChangeArrowheads="1"/>
          </p:cNvSpPr>
          <p:nvPr/>
        </p:nvSpPr>
        <p:spPr bwMode="auto">
          <a:xfrm>
            <a:off x="0" y="192088"/>
            <a:ext cx="4211638" cy="522287"/>
          </a:xfrm>
          <a:prstGeom prst="rect">
            <a:avLst/>
          </a:prstGeom>
          <a:noFill/>
          <a:ln w="9525">
            <a:noFill/>
            <a:miter lim="800000"/>
            <a:headEnd/>
            <a:tailEnd/>
          </a:ln>
        </p:spPr>
        <p:txBody>
          <a:bodyPr>
            <a:spAutoFit/>
          </a:bodyPr>
          <a:lstStyle/>
          <a:p>
            <a:pPr algn="r"/>
            <a:r>
              <a:rPr lang="de-DE" sz="1400" b="1">
                <a:solidFill>
                  <a:schemeClr val="accent1"/>
                </a:solidFill>
              </a:rPr>
              <a:t>Themen, über die Jugendliche informiert </a:t>
            </a:r>
          </a:p>
          <a:p>
            <a:pPr algn="r"/>
            <a:r>
              <a:rPr lang="de-DE" sz="1400" b="1">
                <a:solidFill>
                  <a:schemeClr val="accent1"/>
                </a:solidFill>
              </a:rPr>
              <a:t>werden möchten</a:t>
            </a:r>
          </a:p>
        </p:txBody>
      </p:sp>
      <p:sp>
        <p:nvSpPr>
          <p:cNvPr id="21507" name="Textfeld 5"/>
          <p:cNvSpPr txBox="1">
            <a:spLocks noChangeArrowheads="1"/>
          </p:cNvSpPr>
          <p:nvPr/>
        </p:nvSpPr>
        <p:spPr bwMode="auto">
          <a:xfrm>
            <a:off x="4356100" y="692150"/>
            <a:ext cx="431800" cy="6186309"/>
          </a:xfrm>
          <a:prstGeom prst="rect">
            <a:avLst/>
          </a:prstGeom>
          <a:noFill/>
          <a:ln w="9525">
            <a:noFill/>
            <a:miter lim="800000"/>
            <a:headEnd/>
            <a:tailEnd/>
          </a:ln>
        </p:spPr>
        <p:txBody>
          <a:bodyPr wrap="square">
            <a:spAutoFit/>
          </a:bodyPr>
          <a:lstStyle/>
          <a:p>
            <a:pPr algn="ctr">
              <a:lnSpc>
                <a:spcPct val="150000"/>
              </a:lnSpc>
            </a:pPr>
            <a:r>
              <a:rPr lang="de-DE" sz="1200" dirty="0">
                <a:solidFill>
                  <a:schemeClr val="accent1"/>
                </a:solidFill>
              </a:rPr>
              <a:t>1</a:t>
            </a:r>
          </a:p>
          <a:p>
            <a:pPr algn="ctr">
              <a:lnSpc>
                <a:spcPct val="150000"/>
              </a:lnSpc>
            </a:pPr>
            <a:r>
              <a:rPr lang="de-DE" sz="1200" dirty="0">
                <a:solidFill>
                  <a:schemeClr val="accent1"/>
                </a:solidFill>
              </a:rPr>
              <a:t>2</a:t>
            </a:r>
          </a:p>
          <a:p>
            <a:pPr algn="ctr">
              <a:lnSpc>
                <a:spcPct val="150000"/>
              </a:lnSpc>
            </a:pPr>
            <a:r>
              <a:rPr lang="de-DE" sz="1200" dirty="0">
                <a:solidFill>
                  <a:schemeClr val="accent1"/>
                </a:solidFill>
              </a:rPr>
              <a:t>3</a:t>
            </a:r>
          </a:p>
          <a:p>
            <a:pPr algn="ctr">
              <a:lnSpc>
                <a:spcPct val="150000"/>
              </a:lnSpc>
            </a:pPr>
            <a:r>
              <a:rPr lang="de-DE" sz="1200" dirty="0">
                <a:solidFill>
                  <a:schemeClr val="accent1"/>
                </a:solidFill>
              </a:rPr>
              <a:t>4</a:t>
            </a:r>
          </a:p>
          <a:p>
            <a:pPr algn="ctr">
              <a:lnSpc>
                <a:spcPct val="150000"/>
              </a:lnSpc>
            </a:pPr>
            <a:r>
              <a:rPr lang="de-DE" sz="1200" dirty="0">
                <a:solidFill>
                  <a:schemeClr val="accent1"/>
                </a:solidFill>
              </a:rPr>
              <a:t>5</a:t>
            </a:r>
          </a:p>
          <a:p>
            <a:pPr algn="ctr">
              <a:lnSpc>
                <a:spcPct val="150000"/>
              </a:lnSpc>
            </a:pPr>
            <a:r>
              <a:rPr lang="de-DE" sz="1200" dirty="0">
                <a:solidFill>
                  <a:schemeClr val="accent1"/>
                </a:solidFill>
              </a:rPr>
              <a:t>6</a:t>
            </a:r>
          </a:p>
          <a:p>
            <a:pPr algn="ctr">
              <a:lnSpc>
                <a:spcPct val="150000"/>
              </a:lnSpc>
            </a:pPr>
            <a:r>
              <a:rPr lang="de-DE" sz="1200" dirty="0">
                <a:solidFill>
                  <a:schemeClr val="accent1"/>
                </a:solidFill>
              </a:rPr>
              <a:t>7</a:t>
            </a:r>
          </a:p>
          <a:p>
            <a:pPr algn="ctr">
              <a:lnSpc>
                <a:spcPct val="150000"/>
              </a:lnSpc>
            </a:pPr>
            <a:r>
              <a:rPr lang="de-DE" sz="1200" dirty="0">
                <a:solidFill>
                  <a:schemeClr val="accent1"/>
                </a:solidFill>
              </a:rPr>
              <a:t>8</a:t>
            </a:r>
          </a:p>
          <a:p>
            <a:pPr algn="ctr">
              <a:lnSpc>
                <a:spcPct val="150000"/>
              </a:lnSpc>
            </a:pPr>
            <a:r>
              <a:rPr lang="de-DE" sz="1200" dirty="0">
                <a:solidFill>
                  <a:schemeClr val="accent1"/>
                </a:solidFill>
              </a:rPr>
              <a:t>9</a:t>
            </a:r>
          </a:p>
          <a:p>
            <a:pPr algn="ctr">
              <a:lnSpc>
                <a:spcPct val="150000"/>
              </a:lnSpc>
            </a:pPr>
            <a:r>
              <a:rPr lang="de-DE" sz="1200" dirty="0">
                <a:solidFill>
                  <a:schemeClr val="accent1"/>
                </a:solidFill>
              </a:rPr>
              <a:t>10</a:t>
            </a:r>
          </a:p>
          <a:p>
            <a:pPr algn="ctr">
              <a:lnSpc>
                <a:spcPct val="150000"/>
              </a:lnSpc>
            </a:pPr>
            <a:r>
              <a:rPr lang="de-DE" sz="1200" dirty="0">
                <a:solidFill>
                  <a:schemeClr val="accent1"/>
                </a:solidFill>
              </a:rPr>
              <a:t>11</a:t>
            </a:r>
          </a:p>
          <a:p>
            <a:pPr algn="ctr">
              <a:lnSpc>
                <a:spcPct val="150000"/>
              </a:lnSpc>
            </a:pPr>
            <a:r>
              <a:rPr lang="de-DE" sz="1200" dirty="0">
                <a:solidFill>
                  <a:schemeClr val="accent1"/>
                </a:solidFill>
              </a:rPr>
              <a:t>12</a:t>
            </a:r>
          </a:p>
          <a:p>
            <a:pPr algn="ctr">
              <a:lnSpc>
                <a:spcPct val="150000"/>
              </a:lnSpc>
            </a:pPr>
            <a:r>
              <a:rPr lang="de-DE" sz="1200" dirty="0">
                <a:solidFill>
                  <a:schemeClr val="accent1"/>
                </a:solidFill>
              </a:rPr>
              <a:t>13</a:t>
            </a:r>
          </a:p>
          <a:p>
            <a:pPr algn="ctr">
              <a:lnSpc>
                <a:spcPct val="150000"/>
              </a:lnSpc>
            </a:pPr>
            <a:r>
              <a:rPr lang="de-DE" sz="1200" dirty="0">
                <a:solidFill>
                  <a:schemeClr val="accent1"/>
                </a:solidFill>
              </a:rPr>
              <a:t>14</a:t>
            </a:r>
          </a:p>
          <a:p>
            <a:pPr algn="ctr">
              <a:lnSpc>
                <a:spcPct val="150000"/>
              </a:lnSpc>
            </a:pPr>
            <a:r>
              <a:rPr lang="de-DE" sz="1200" dirty="0">
                <a:solidFill>
                  <a:schemeClr val="accent1"/>
                </a:solidFill>
              </a:rPr>
              <a:t>15</a:t>
            </a:r>
          </a:p>
          <a:p>
            <a:pPr algn="ctr">
              <a:lnSpc>
                <a:spcPct val="150000"/>
              </a:lnSpc>
            </a:pPr>
            <a:r>
              <a:rPr lang="de-DE" sz="1200" dirty="0">
                <a:solidFill>
                  <a:schemeClr val="accent1"/>
                </a:solidFill>
              </a:rPr>
              <a:t>16</a:t>
            </a:r>
          </a:p>
          <a:p>
            <a:pPr algn="ctr">
              <a:lnSpc>
                <a:spcPct val="150000"/>
              </a:lnSpc>
            </a:pPr>
            <a:r>
              <a:rPr lang="de-DE" sz="1200" dirty="0">
                <a:solidFill>
                  <a:schemeClr val="accent1"/>
                </a:solidFill>
              </a:rPr>
              <a:t>17</a:t>
            </a:r>
          </a:p>
          <a:p>
            <a:pPr algn="ctr">
              <a:lnSpc>
                <a:spcPct val="150000"/>
              </a:lnSpc>
            </a:pPr>
            <a:r>
              <a:rPr lang="de-DE" sz="1200" dirty="0">
                <a:solidFill>
                  <a:schemeClr val="accent1"/>
                </a:solidFill>
              </a:rPr>
              <a:t>18</a:t>
            </a:r>
          </a:p>
          <a:p>
            <a:pPr algn="ctr">
              <a:lnSpc>
                <a:spcPct val="150000"/>
              </a:lnSpc>
            </a:pPr>
            <a:r>
              <a:rPr lang="de-DE" sz="1200" dirty="0">
                <a:solidFill>
                  <a:schemeClr val="accent1"/>
                </a:solidFill>
              </a:rPr>
              <a:t>19</a:t>
            </a:r>
          </a:p>
          <a:p>
            <a:pPr algn="ctr">
              <a:lnSpc>
                <a:spcPct val="150000"/>
              </a:lnSpc>
            </a:pPr>
            <a:r>
              <a:rPr lang="de-DE" sz="1200" dirty="0">
                <a:solidFill>
                  <a:schemeClr val="accent1"/>
                </a:solidFill>
              </a:rPr>
              <a:t>20</a:t>
            </a:r>
          </a:p>
          <a:p>
            <a:pPr algn="ctr">
              <a:lnSpc>
                <a:spcPct val="150000"/>
              </a:lnSpc>
            </a:pPr>
            <a:r>
              <a:rPr lang="de-DE" sz="1200" dirty="0" smtClean="0">
                <a:solidFill>
                  <a:schemeClr val="accent1"/>
                </a:solidFill>
              </a:rPr>
              <a:t>21</a:t>
            </a:r>
          </a:p>
          <a:p>
            <a:pPr algn="ctr">
              <a:lnSpc>
                <a:spcPct val="150000"/>
              </a:lnSpc>
            </a:pPr>
            <a:r>
              <a:rPr lang="de-DE" sz="1200" dirty="0" smtClean="0">
                <a:solidFill>
                  <a:schemeClr val="accent1"/>
                </a:solidFill>
              </a:rPr>
              <a:t>22</a:t>
            </a:r>
            <a:endParaRPr lang="de-DE" sz="1200" dirty="0">
              <a:solidFill>
                <a:schemeClr val="accent1"/>
              </a:solidFill>
            </a:endParaRPr>
          </a:p>
        </p:txBody>
      </p:sp>
      <p:cxnSp>
        <p:nvCxnSpPr>
          <p:cNvPr id="5" name="Gerade Verbindung 4"/>
          <p:cNvCxnSpPr/>
          <p:nvPr/>
        </p:nvCxnSpPr>
        <p:spPr>
          <a:xfrm>
            <a:off x="603250" y="696913"/>
            <a:ext cx="7921625" cy="0"/>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sp>
        <p:nvSpPr>
          <p:cNvPr id="8" name="Textfeld 7"/>
          <p:cNvSpPr txBox="1"/>
          <p:nvPr/>
        </p:nvSpPr>
        <p:spPr>
          <a:xfrm>
            <a:off x="4932363" y="706438"/>
            <a:ext cx="3995737" cy="5908675"/>
          </a:xfrm>
          <a:prstGeom prst="rect">
            <a:avLst/>
          </a:prstGeom>
          <a:noFill/>
        </p:spPr>
        <p:txBody>
          <a:bodyPr>
            <a:spAutoFit/>
          </a:bodyPr>
          <a:lstStyle/>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Musik (nicht: Downloads und Musikhören)</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Handy/Computer/Internet</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Spiele/Games</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Sport</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Style/Mode</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Liebe/Partnerschaft/Sexualität</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Filme/Fernsehsendungen</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Stars/Promis</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Zukunftsplanung: Ausbildung/Beruf</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Technik/Wissenschaft</a:t>
            </a:r>
          </a:p>
          <a:p>
            <a:pPr fontAlgn="auto">
              <a:lnSpc>
                <a:spcPct val="150000"/>
              </a:lnSpc>
              <a:spcBef>
                <a:spcPts val="0"/>
              </a:spcBef>
              <a:spcAft>
                <a:spcPts val="0"/>
              </a:spcAft>
              <a:defRPr/>
            </a:pPr>
            <a:endParaRPr lang="de-DE" sz="1200" b="1" dirty="0">
              <a:solidFill>
                <a:schemeClr val="tx1">
                  <a:lumMod val="75000"/>
                  <a:lumOff val="25000"/>
                </a:schemeClr>
              </a:solidFill>
              <a:latin typeface="Arial" pitchFamily="34" charset="0"/>
              <a:cs typeface="Arial" pitchFamily="34" charset="0"/>
            </a:endParaRP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Politik</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Geschichte/Vergangenheit</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Ernährung/Fitness</a:t>
            </a:r>
          </a:p>
          <a:p>
            <a:pPr fontAlgn="auto">
              <a:lnSpc>
                <a:spcPct val="150000"/>
              </a:lnSpc>
              <a:spcBef>
                <a:spcPts val="0"/>
              </a:spcBef>
              <a:spcAft>
                <a:spcPts val="0"/>
              </a:spcAft>
              <a:defRPr/>
            </a:pPr>
            <a:endParaRPr lang="de-DE" sz="1200" b="1" dirty="0">
              <a:solidFill>
                <a:schemeClr val="tx1">
                  <a:lumMod val="75000"/>
                  <a:lumOff val="25000"/>
                </a:schemeClr>
              </a:solidFill>
              <a:latin typeface="Arial" pitchFamily="34" charset="0"/>
              <a:cs typeface="Arial" pitchFamily="34" charset="0"/>
            </a:endParaRP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Kunst/Theater</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Alkohol/Zigaretten/andere Drogen</a:t>
            </a:r>
          </a:p>
          <a:p>
            <a:pPr fontAlgn="auto">
              <a:lnSpc>
                <a:spcPct val="150000"/>
              </a:lnSpc>
              <a:spcBef>
                <a:spcPts val="0"/>
              </a:spcBef>
              <a:spcAft>
                <a:spcPts val="0"/>
              </a:spcAft>
              <a:defRPr/>
            </a:pPr>
            <a:endParaRPr lang="de-DE" sz="1200" b="1" dirty="0">
              <a:solidFill>
                <a:schemeClr val="tx1">
                  <a:lumMod val="75000"/>
                  <a:lumOff val="25000"/>
                </a:schemeClr>
              </a:solidFill>
              <a:latin typeface="Arial" pitchFamily="34" charset="0"/>
              <a:cs typeface="Arial" pitchFamily="34" charset="0"/>
            </a:endParaRPr>
          </a:p>
          <a:p>
            <a:pPr fontAlgn="auto">
              <a:lnSpc>
                <a:spcPct val="150000"/>
              </a:lnSpc>
              <a:spcBef>
                <a:spcPts val="0"/>
              </a:spcBef>
              <a:spcAft>
                <a:spcPts val="0"/>
              </a:spcAft>
              <a:defRPr/>
            </a:pPr>
            <a:endParaRPr lang="de-DE" sz="1200" b="1" dirty="0">
              <a:solidFill>
                <a:schemeClr val="tx1">
                  <a:lumMod val="75000"/>
                  <a:lumOff val="25000"/>
                </a:schemeClr>
              </a:solidFill>
              <a:latin typeface="Arial" pitchFamily="34" charset="0"/>
              <a:cs typeface="Arial" pitchFamily="34" charset="0"/>
            </a:endParaRP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Wirtschaft/Finanzen/Arbeitsmarkt</a:t>
            </a:r>
          </a:p>
          <a:p>
            <a:pPr fontAlgn="auto">
              <a:lnSpc>
                <a:spcPct val="150000"/>
              </a:lnSpc>
              <a:spcBef>
                <a:spcPts val="0"/>
              </a:spcBef>
              <a:spcAft>
                <a:spcPts val="0"/>
              </a:spcAft>
              <a:defRPr/>
            </a:pPr>
            <a:r>
              <a:rPr lang="de-DE" sz="1200" b="1" dirty="0">
                <a:solidFill>
                  <a:schemeClr val="tx1">
                    <a:lumMod val="75000"/>
                    <a:lumOff val="25000"/>
                  </a:schemeClr>
                </a:solidFill>
                <a:latin typeface="Arial" pitchFamily="34" charset="0"/>
                <a:cs typeface="Arial" pitchFamily="34" charset="0"/>
              </a:rPr>
              <a:t>Glaube/Religion</a:t>
            </a:r>
          </a:p>
        </p:txBody>
      </p:sp>
      <p:sp>
        <p:nvSpPr>
          <p:cNvPr id="21510" name="Textfeld 9"/>
          <p:cNvSpPr txBox="1">
            <a:spLocks noChangeArrowheads="1"/>
          </p:cNvSpPr>
          <p:nvPr/>
        </p:nvSpPr>
        <p:spPr bwMode="auto">
          <a:xfrm>
            <a:off x="4922838" y="196850"/>
            <a:ext cx="4211637" cy="523875"/>
          </a:xfrm>
          <a:prstGeom prst="rect">
            <a:avLst/>
          </a:prstGeom>
          <a:noFill/>
          <a:ln w="9525">
            <a:noFill/>
            <a:miter lim="800000"/>
            <a:headEnd/>
            <a:tailEnd/>
          </a:ln>
        </p:spPr>
        <p:txBody>
          <a:bodyPr>
            <a:spAutoFit/>
          </a:bodyPr>
          <a:lstStyle/>
          <a:p>
            <a:r>
              <a:rPr lang="de-DE" sz="1400" b="1">
                <a:solidFill>
                  <a:schemeClr val="accent1"/>
                </a:solidFill>
              </a:rPr>
              <a:t>Themen, mit denen sich Jugendliche am meisten in den Medien beschäftigen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1229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2294" name="Text Box 7"/>
          <p:cNvSpPr txBox="1">
            <a:spLocks noChangeArrowheads="1"/>
          </p:cNvSpPr>
          <p:nvPr/>
        </p:nvSpPr>
        <p:spPr bwMode="auto">
          <a:xfrm>
            <a:off x="957263" y="2133600"/>
            <a:ext cx="7935912" cy="822325"/>
          </a:xfrm>
          <a:prstGeom prst="rect">
            <a:avLst/>
          </a:prstGeom>
          <a:noFill/>
          <a:ln w="9525">
            <a:noFill/>
            <a:miter lim="800000"/>
            <a:headEnd/>
            <a:tailEnd/>
          </a:ln>
        </p:spPr>
        <p:txBody>
          <a:bodyPr>
            <a:spAutoFit/>
          </a:bodyPr>
          <a:lstStyle/>
          <a:p>
            <a:pPr defTabSz="912813">
              <a:spcBef>
                <a:spcPct val="50000"/>
              </a:spcBef>
            </a:pPr>
            <a:endParaRPr lang="de-DE" sz="1900">
              <a:solidFill>
                <a:srgbClr val="323A62"/>
              </a:solidFill>
              <a:latin typeface="Franklin Gothic Book" pitchFamily="34" charset="0"/>
            </a:endParaRPr>
          </a:p>
          <a:p>
            <a:pPr defTabSz="912813">
              <a:spcBef>
                <a:spcPct val="50000"/>
              </a:spcBef>
            </a:pPr>
            <a:endParaRPr lang="de-DE" sz="1900">
              <a:solidFill>
                <a:srgbClr val="323A62"/>
              </a:solidFill>
              <a:latin typeface="Franklin Gothic Book" pitchFamily="34" charset="0"/>
            </a:endParaRPr>
          </a:p>
        </p:txBody>
      </p:sp>
      <p:sp>
        <p:nvSpPr>
          <p:cNvPr id="12295" name="Rechteck 8"/>
          <p:cNvSpPr>
            <a:spLocks noChangeArrowheads="1"/>
          </p:cNvSpPr>
          <p:nvPr/>
        </p:nvSpPr>
        <p:spPr bwMode="auto">
          <a:xfrm>
            <a:off x="539750" y="1166813"/>
            <a:ext cx="7632700" cy="3970318"/>
          </a:xfrm>
          <a:prstGeom prst="rect">
            <a:avLst/>
          </a:prstGeom>
          <a:noFill/>
          <a:ln w="9525">
            <a:noFill/>
            <a:miter lim="800000"/>
            <a:headEnd/>
            <a:tailEnd/>
          </a:ln>
        </p:spPr>
        <p:txBody>
          <a:bodyPr>
            <a:spAutoFit/>
          </a:bodyPr>
          <a:lstStyle/>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pPr algn="ctr"/>
            <a:r>
              <a:rPr lang="de-DE" dirty="0">
                <a:solidFill>
                  <a:srgbClr val="323A62"/>
                </a:solidFill>
                <a:cs typeface="Arial" charset="0"/>
              </a:rPr>
              <a:t>Die Präferenzen der Themenwahl bestimmen sich subjektiv </a:t>
            </a:r>
          </a:p>
          <a:p>
            <a:pPr algn="ctr"/>
            <a:endParaRPr lang="de-DE" dirty="0" smtClean="0">
              <a:solidFill>
                <a:srgbClr val="323A62"/>
              </a:solidFill>
              <a:cs typeface="Arial" charset="0"/>
            </a:endParaRPr>
          </a:p>
          <a:p>
            <a:pPr algn="ctr"/>
            <a:r>
              <a:rPr lang="de-DE" dirty="0" smtClean="0">
                <a:solidFill>
                  <a:srgbClr val="323A62"/>
                </a:solidFill>
                <a:cs typeface="Arial" charset="0"/>
              </a:rPr>
              <a:t>und </a:t>
            </a:r>
            <a:r>
              <a:rPr lang="de-DE" dirty="0">
                <a:solidFill>
                  <a:srgbClr val="323A62"/>
                </a:solidFill>
                <a:cs typeface="Arial" charset="0"/>
              </a:rPr>
              <a:t>trennen die Jugendlichen </a:t>
            </a:r>
          </a:p>
          <a:p>
            <a:pPr algn="ctr"/>
            <a:endParaRPr lang="de-DE" dirty="0" smtClean="0">
              <a:solidFill>
                <a:srgbClr val="323A62"/>
              </a:solidFill>
              <a:cs typeface="Arial" charset="0"/>
            </a:endParaRPr>
          </a:p>
          <a:p>
            <a:pPr algn="ctr"/>
            <a:r>
              <a:rPr lang="de-DE" dirty="0" smtClean="0">
                <a:solidFill>
                  <a:srgbClr val="323A62"/>
                </a:solidFill>
                <a:cs typeface="Arial" charset="0"/>
              </a:rPr>
              <a:t>nach </a:t>
            </a:r>
            <a:r>
              <a:rPr lang="de-DE" dirty="0">
                <a:solidFill>
                  <a:srgbClr val="323A62"/>
                </a:solidFill>
                <a:cs typeface="Arial" charset="0"/>
              </a:rPr>
              <a:t>Alter und vor allem nach dem Geschlecht</a:t>
            </a: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1229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2295" name="Rechteck 8"/>
          <p:cNvSpPr>
            <a:spLocks noChangeArrowheads="1"/>
          </p:cNvSpPr>
          <p:nvPr/>
        </p:nvSpPr>
        <p:spPr bwMode="auto">
          <a:xfrm>
            <a:off x="539750" y="1166813"/>
            <a:ext cx="7632700" cy="1477328"/>
          </a:xfrm>
          <a:prstGeom prst="rect">
            <a:avLst/>
          </a:prstGeom>
          <a:noFill/>
          <a:ln w="9525">
            <a:noFill/>
            <a:miter lim="800000"/>
            <a:headEnd/>
            <a:tailEnd/>
          </a:ln>
        </p:spPr>
        <p:txBody>
          <a:bodyPr>
            <a:spAutoFit/>
          </a:bodyPr>
          <a:lstStyle/>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p:txBody>
      </p:sp>
      <p:graphicFrame>
        <p:nvGraphicFramePr>
          <p:cNvPr id="8" name="Diagramm 7"/>
          <p:cNvGraphicFramePr/>
          <p:nvPr/>
        </p:nvGraphicFramePr>
        <p:xfrm>
          <a:off x="755576" y="836712"/>
          <a:ext cx="7200800" cy="57606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822325"/>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10247" name="Rechteck 6"/>
          <p:cNvSpPr>
            <a:spLocks noChangeArrowheads="1"/>
          </p:cNvSpPr>
          <p:nvPr/>
        </p:nvSpPr>
        <p:spPr bwMode="auto">
          <a:xfrm>
            <a:off x="304800" y="228600"/>
            <a:ext cx="6715125" cy="457200"/>
          </a:xfrm>
          <a:prstGeom prst="rect">
            <a:avLst/>
          </a:prstGeom>
          <a:noFill/>
          <a:ln w="9525">
            <a:noFill/>
            <a:miter lim="800000"/>
            <a:headEnd/>
            <a:tailEnd/>
          </a:ln>
        </p:spPr>
        <p:txBody>
          <a:bodyPr>
            <a:spAutoFit/>
          </a:bodyPr>
          <a:lstStyle/>
          <a:p>
            <a:r>
              <a:rPr lang="de-DE" sz="2400">
                <a:solidFill>
                  <a:schemeClr val="bg1"/>
                </a:solidFill>
                <a:latin typeface="Franklin Gothic Book" pitchFamily="34" charset="0"/>
              </a:rPr>
              <a:t>Information im Lebensraum Internet</a:t>
            </a:r>
            <a:endParaRPr lang="de-DE" sz="1600">
              <a:latin typeface="Franklin Gothic Book" pitchFamily="34" charset="0"/>
            </a:endParaRPr>
          </a:p>
        </p:txBody>
      </p:sp>
      <p:sp>
        <p:nvSpPr>
          <p:cNvPr id="12292" name="Rectangle 2"/>
          <p:cNvSpPr>
            <a:spLocks noChangeArrowheads="1"/>
          </p:cNvSpPr>
          <p:nvPr/>
        </p:nvSpPr>
        <p:spPr bwMode="auto">
          <a:xfrm>
            <a:off x="0" y="6400800"/>
            <a:ext cx="9144000" cy="457200"/>
          </a:xfrm>
          <a:prstGeom prst="rect">
            <a:avLst/>
          </a:prstGeom>
          <a:solidFill>
            <a:srgbClr val="3C4384"/>
          </a:solidFill>
          <a:ln w="9525">
            <a:noFill/>
            <a:miter lim="800000"/>
            <a:headEnd/>
            <a:tailEnd/>
          </a:ln>
        </p:spPr>
        <p:txBody>
          <a:bodyPr wrap="none" anchor="ctr"/>
          <a:lstStyle/>
          <a:p>
            <a:pPr defTabSz="912813"/>
            <a:endParaRPr lang="de-DE">
              <a:latin typeface="Calibri" pitchFamily="34" charset="0"/>
            </a:endParaRPr>
          </a:p>
        </p:txBody>
      </p:sp>
      <p:sp>
        <p:nvSpPr>
          <p:cNvPr id="2" name="Rechteck 6"/>
          <p:cNvSpPr>
            <a:spLocks noChangeArrowheads="1"/>
          </p:cNvSpPr>
          <p:nvPr/>
        </p:nvSpPr>
        <p:spPr bwMode="auto">
          <a:xfrm>
            <a:off x="152400" y="6400800"/>
            <a:ext cx="8839200" cy="338138"/>
          </a:xfrm>
          <a:prstGeom prst="rect">
            <a:avLst/>
          </a:prstGeom>
          <a:noFill/>
          <a:ln w="9525">
            <a:noFill/>
            <a:miter lim="800000"/>
            <a:headEnd/>
            <a:tailEnd/>
          </a:ln>
        </p:spPr>
        <p:txBody>
          <a:bodyPr>
            <a:spAutoFit/>
          </a:bodyPr>
          <a:lstStyle/>
          <a:p>
            <a:r>
              <a:rPr lang="de-DE" sz="1600">
                <a:solidFill>
                  <a:schemeClr val="bg1"/>
                </a:solidFill>
                <a:latin typeface="Franklin Gothic Book" pitchFamily="34" charset="0"/>
              </a:rPr>
              <a:t>Prof. Dr. Bernd Schorb</a:t>
            </a:r>
            <a:endParaRPr lang="de-DE" sz="1600">
              <a:latin typeface="Franklin Gothic Book" pitchFamily="34" charset="0"/>
            </a:endParaRPr>
          </a:p>
        </p:txBody>
      </p:sp>
      <p:sp>
        <p:nvSpPr>
          <p:cNvPr id="12295" name="Rechteck 8"/>
          <p:cNvSpPr>
            <a:spLocks noChangeArrowheads="1"/>
          </p:cNvSpPr>
          <p:nvPr/>
        </p:nvSpPr>
        <p:spPr bwMode="auto">
          <a:xfrm>
            <a:off x="539750" y="1166813"/>
            <a:ext cx="7632700" cy="1477328"/>
          </a:xfrm>
          <a:prstGeom prst="rect">
            <a:avLst/>
          </a:prstGeom>
          <a:noFill/>
          <a:ln w="9525">
            <a:noFill/>
            <a:miter lim="800000"/>
            <a:headEnd/>
            <a:tailEnd/>
          </a:ln>
        </p:spPr>
        <p:txBody>
          <a:bodyPr>
            <a:spAutoFit/>
          </a:bodyPr>
          <a:lstStyle/>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a:p>
            <a:endParaRPr lang="de-DE" dirty="0">
              <a:solidFill>
                <a:srgbClr val="323A62"/>
              </a:solidFill>
              <a:latin typeface="Franklin Gothic Book" pitchFamily="34" charset="0"/>
            </a:endParaRPr>
          </a:p>
        </p:txBody>
      </p:sp>
      <p:graphicFrame>
        <p:nvGraphicFramePr>
          <p:cNvPr id="7" name="Diagramm 6"/>
          <p:cNvGraphicFramePr/>
          <p:nvPr/>
        </p:nvGraphicFramePr>
        <p:xfrm>
          <a:off x="-357222" y="857232"/>
          <a:ext cx="9249702" cy="57401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2"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1239</Words>
  <Application>Microsoft Office PowerPoint</Application>
  <PresentationFormat>Bildschirmpräsentation (4:3)</PresentationFormat>
  <Paragraphs>410</Paragraphs>
  <Slides>33</Slides>
  <Notes>30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33</vt:i4>
      </vt:variant>
    </vt:vector>
  </HeadingPairs>
  <TitlesOfParts>
    <vt:vector size="39" baseType="lpstr">
      <vt:lpstr>Arial</vt:lpstr>
      <vt:lpstr>Calibri</vt:lpstr>
      <vt:lpstr>Franklin Gothic Book</vt:lpstr>
      <vt:lpstr>Wingdings</vt:lpstr>
      <vt:lpstr>Trebuchet MS</vt: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Universität Leipzig</dc:creator>
  <cp:lastModifiedBy>ZMK-Mobil-2</cp:lastModifiedBy>
  <cp:revision>210</cp:revision>
  <dcterms:created xsi:type="dcterms:W3CDTF">2011-01-07T13:29:40Z</dcterms:created>
  <dcterms:modified xsi:type="dcterms:W3CDTF">2014-06-18T13:52:28Z</dcterms:modified>
</cp:coreProperties>
</file>